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3"/>
  </p:notesMasterIdLst>
  <p:handoutMasterIdLst>
    <p:handoutMasterId r:id="rId24"/>
  </p:handoutMasterIdLst>
  <p:sldIdLst>
    <p:sldId id="256" r:id="rId2"/>
    <p:sldId id="305" r:id="rId3"/>
    <p:sldId id="289" r:id="rId4"/>
    <p:sldId id="328" r:id="rId5"/>
    <p:sldId id="325" r:id="rId6"/>
    <p:sldId id="326" r:id="rId7"/>
    <p:sldId id="327" r:id="rId8"/>
    <p:sldId id="311" r:id="rId9"/>
    <p:sldId id="312" r:id="rId10"/>
    <p:sldId id="313" r:id="rId11"/>
    <p:sldId id="314" r:id="rId12"/>
    <p:sldId id="315" r:id="rId13"/>
    <p:sldId id="316" r:id="rId14"/>
    <p:sldId id="317" r:id="rId15"/>
    <p:sldId id="318" r:id="rId16"/>
    <p:sldId id="319" r:id="rId17"/>
    <p:sldId id="320" r:id="rId18"/>
    <p:sldId id="321" r:id="rId19"/>
    <p:sldId id="322" r:id="rId20"/>
    <p:sldId id="323" r:id="rId21"/>
    <p:sldId id="324" r:id="rId2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17219861-5E0D-C644-9540-737B718C485A}">
          <p14:sldIdLst>
            <p14:sldId id="256"/>
            <p14:sldId id="305"/>
            <p14:sldId id="289"/>
            <p14:sldId id="328"/>
            <p14:sldId id="325"/>
            <p14:sldId id="326"/>
            <p14:sldId id="327"/>
            <p14:sldId id="311"/>
            <p14:sldId id="312"/>
            <p14:sldId id="313"/>
            <p14:sldId id="314"/>
            <p14:sldId id="315"/>
            <p14:sldId id="316"/>
            <p14:sldId id="317"/>
            <p14:sldId id="318"/>
            <p14:sldId id="319"/>
            <p14:sldId id="320"/>
            <p14:sldId id="321"/>
            <p14:sldId id="322"/>
            <p14:sldId id="323"/>
            <p14:sldId id="324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32092"/>
    <a:srgbClr val="DC5CDA"/>
    <a:srgbClr val="942092"/>
    <a:srgbClr val="FF9300"/>
    <a:srgbClr val="FFC000"/>
    <a:srgbClr val="70AD47"/>
    <a:srgbClr val="000000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569"/>
    <p:restoredTop sz="88139"/>
  </p:normalViewPr>
  <p:slideViewPr>
    <p:cSldViewPr snapToGrid="0" snapToObjects="1">
      <p:cViewPr varScale="1">
        <p:scale>
          <a:sx n="82" d="100"/>
          <a:sy n="82" d="100"/>
        </p:scale>
        <p:origin x="216" y="160"/>
      </p:cViewPr>
      <p:guideLst/>
    </p:cSldViewPr>
  </p:slideViewPr>
  <p:notesTextViewPr>
    <p:cViewPr>
      <p:scale>
        <a:sx n="85" d="100"/>
        <a:sy n="85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99" d="100"/>
          <a:sy n="99" d="100"/>
        </p:scale>
        <p:origin x="4272" y="18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A91097-98C8-FE45-B63E-A689361303E4}" type="datetimeFigureOut">
              <a:rPr lang="en-US" smtClean="0"/>
              <a:t>4/9/19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D2BE98C-46CD-DF40-A244-A5625579BE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245799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834C72-D733-5448-A03C-2F9CE3C7CCB3}" type="datetimeFigureOut">
              <a:rPr lang="en-US" smtClean="0"/>
              <a:t>4/9/19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78B1E31-8139-D340-BE89-3F6CE06B35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67764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8B1E31-8139-D340-BE89-3F6CE06B3536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316203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8B1E31-8139-D340-BE89-3F6CE06B3536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775060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8B1E31-8139-D340-BE89-3F6CE06B3536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01652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4995690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C28CB909-01C5-0048-81B0-8604E356718E}" type="datetimeFigureOut">
              <a:rPr lang="en-US" smtClean="0"/>
              <a:t>4/9/19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7FE8D68A-910C-AD49-B346-DB2506993E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3286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C28CB909-01C5-0048-81B0-8604E356718E}" type="datetimeFigureOut">
              <a:rPr lang="en-US" smtClean="0"/>
              <a:t>4/9/19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7FE8D68A-910C-AD49-B346-DB2506993E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24663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882026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666189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3471" y="154984"/>
            <a:ext cx="11639227" cy="805912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63471" y="1084881"/>
            <a:ext cx="5756329" cy="562588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084882"/>
            <a:ext cx="5730498" cy="56258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0021327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2475" y="139485"/>
            <a:ext cx="11747715" cy="88340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32474" y="1143794"/>
            <a:ext cx="5765101" cy="530023"/>
          </a:xfrm>
        </p:spPr>
        <p:txBody>
          <a:bodyPr anchor="b">
            <a:noAutofit/>
          </a:bodyPr>
          <a:lstStyle>
            <a:lvl1pPr marL="0" indent="0">
              <a:buNone/>
              <a:defRPr sz="3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32475" y="1794724"/>
            <a:ext cx="5765101" cy="4931540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143794"/>
            <a:ext cx="5807989" cy="530023"/>
          </a:xfrm>
        </p:spPr>
        <p:txBody>
          <a:bodyPr anchor="b">
            <a:noAutofit/>
          </a:bodyPr>
          <a:lstStyle>
            <a:lvl1pPr marL="0" indent="0">
              <a:buNone/>
              <a:defRPr sz="3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1" y="1794723"/>
            <a:ext cx="5807988" cy="4931540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9238812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3647958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516560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C28CB909-01C5-0048-81B0-8604E356718E}" type="datetimeFigureOut">
              <a:rPr lang="en-US" smtClean="0"/>
              <a:t>4/9/19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7FE8D68A-910C-AD49-B346-DB2506993E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40360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C28CB909-01C5-0048-81B0-8604E356718E}" type="datetimeFigureOut">
              <a:rPr lang="en-US" smtClean="0"/>
              <a:t>4/9/19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7FE8D68A-910C-AD49-B346-DB2506993E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60795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63471" y="154983"/>
            <a:ext cx="11639227" cy="88340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3471" y="1146875"/>
            <a:ext cx="11639227" cy="55948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0655896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accent6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pgexercises.com/questions/joins/" TargetMode="External"/><Relationship Id="rId2" Type="http://schemas.openxmlformats.org/officeDocument/2006/relationships/hyperlink" Target="https://pgexercises.com/questions/basic/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pgexercises.com/questions/aggregates/" TargetMode="Externa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883403"/>
            <a:ext cx="9144000" cy="3433436"/>
          </a:xfrm>
        </p:spPr>
        <p:txBody>
          <a:bodyPr anchor="ctr">
            <a:normAutofit/>
          </a:bodyPr>
          <a:lstStyle/>
          <a:p>
            <a:r>
              <a:rPr lang="en-US" sz="5400" dirty="0">
                <a:solidFill>
                  <a:schemeClr val="tx1"/>
                </a:solidFill>
              </a:rPr>
              <a:t>EECS-317 Data Management and Information Processing</a:t>
            </a:r>
            <a:br>
              <a:rPr lang="en-US" sz="5400" dirty="0">
                <a:solidFill>
                  <a:schemeClr val="tx1"/>
                </a:solidFill>
              </a:rPr>
            </a:br>
            <a:br>
              <a:rPr lang="en-US" sz="1800" dirty="0"/>
            </a:br>
            <a:r>
              <a:rPr lang="en-US" dirty="0"/>
              <a:t>Lecture 3 </a:t>
            </a:r>
            <a:r>
              <a:rPr lang="mr-IN" dirty="0"/>
              <a:t>–</a:t>
            </a:r>
            <a:r>
              <a:rPr lang="en-US" dirty="0"/>
              <a:t> More SQL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602995"/>
            <a:ext cx="9144000" cy="1135251"/>
          </a:xfrm>
        </p:spPr>
        <p:txBody>
          <a:bodyPr>
            <a:normAutofit/>
          </a:bodyPr>
          <a:lstStyle/>
          <a:p>
            <a:r>
              <a:rPr lang="en-US" sz="2800" dirty="0"/>
              <a:t>Steve </a:t>
            </a:r>
            <a:r>
              <a:rPr lang="en-US" sz="2800" dirty="0" err="1"/>
              <a:t>Tarzia</a:t>
            </a:r>
            <a:endParaRPr lang="en-US" sz="2800" dirty="0"/>
          </a:p>
          <a:p>
            <a:r>
              <a:rPr lang="en-US" sz="2800" dirty="0"/>
              <a:t>Spring 2019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3330" y="6024402"/>
            <a:ext cx="2895814" cy="3647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487991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61992"/>
            <a:ext cx="10515600" cy="449451"/>
          </a:xfrm>
        </p:spPr>
        <p:txBody>
          <a:bodyPr>
            <a:noAutofit/>
          </a:bodyPr>
          <a:lstStyle/>
          <a:p>
            <a:r>
              <a:rPr lang="en-US" sz="3200" dirty="0"/>
              <a:t>List all customers in a west coast state (CA, OR, WA).</a:t>
            </a:r>
          </a:p>
        </p:txBody>
      </p:sp>
    </p:spTree>
    <p:extLst>
      <p:ext uri="{BB962C8B-B14F-4D97-AF65-F5344CB8AC3E}">
        <p14:creationId xmlns:p14="http://schemas.microsoft.com/office/powerpoint/2010/main" val="115057797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61992"/>
            <a:ext cx="10515600" cy="449451"/>
          </a:xfrm>
        </p:spPr>
        <p:txBody>
          <a:bodyPr>
            <a:noAutofit/>
          </a:bodyPr>
          <a:lstStyle/>
          <a:p>
            <a:r>
              <a:rPr lang="en-US" sz="3200" dirty="0"/>
              <a:t>Count the unique customer area codes in California (CA).</a:t>
            </a:r>
          </a:p>
        </p:txBody>
      </p:sp>
    </p:spTree>
    <p:extLst>
      <p:ext uri="{BB962C8B-B14F-4D97-AF65-F5344CB8AC3E}">
        <p14:creationId xmlns:p14="http://schemas.microsoft.com/office/powerpoint/2010/main" val="182123462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61992"/>
            <a:ext cx="10515600" cy="449451"/>
          </a:xfrm>
        </p:spPr>
        <p:txBody>
          <a:bodyPr>
            <a:noAutofit/>
          </a:bodyPr>
          <a:lstStyle/>
          <a:p>
            <a:r>
              <a:rPr lang="en-US" sz="3200" dirty="0"/>
              <a:t>What is the full address of customer John </a:t>
            </a:r>
            <a:r>
              <a:rPr lang="en-US" sz="3200" dirty="0" err="1"/>
              <a:t>Viescas</a:t>
            </a:r>
            <a:r>
              <a:rPr lang="en-US" sz="3200" dirty="0"/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140588807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61992"/>
            <a:ext cx="11166230" cy="449451"/>
          </a:xfrm>
        </p:spPr>
        <p:txBody>
          <a:bodyPr>
            <a:noAutofit/>
          </a:bodyPr>
          <a:lstStyle/>
          <a:p>
            <a:r>
              <a:rPr lang="en-US" sz="3200" dirty="0"/>
              <a:t>What is </a:t>
            </a:r>
            <a:r>
              <a:rPr lang="en-US" sz="3200"/>
              <a:t>the single most </a:t>
            </a:r>
            <a:r>
              <a:rPr lang="en-US" sz="3200" dirty="0"/>
              <a:t>expensive product?  Cheapest?  Cheapest 5?</a:t>
            </a:r>
          </a:p>
        </p:txBody>
      </p:sp>
    </p:spTree>
    <p:extLst>
      <p:ext uri="{BB962C8B-B14F-4D97-AF65-F5344CB8AC3E}">
        <p14:creationId xmlns:p14="http://schemas.microsoft.com/office/powerpoint/2010/main" val="214570819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9485" y="61992"/>
            <a:ext cx="11887200" cy="449451"/>
          </a:xfrm>
        </p:spPr>
        <p:txBody>
          <a:bodyPr>
            <a:noAutofit/>
          </a:bodyPr>
          <a:lstStyle/>
          <a:p>
            <a:pPr algn="ctr"/>
            <a:r>
              <a:rPr lang="en-US" sz="3200" dirty="0"/>
              <a:t>What is the value of the product inventory on hand?  Bike inventory?</a:t>
            </a:r>
          </a:p>
        </p:txBody>
      </p:sp>
    </p:spTree>
    <p:extLst>
      <p:ext uri="{BB962C8B-B14F-4D97-AF65-F5344CB8AC3E}">
        <p14:creationId xmlns:p14="http://schemas.microsoft.com/office/powerpoint/2010/main" val="22476610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SalesOrders.sqlite</a:t>
            </a:r>
            <a:r>
              <a:rPr lang="en-US" dirty="0"/>
              <a:t> (answers)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/>
              <a:t>List all customers in California (CA). </a:t>
            </a:r>
            <a:br>
              <a:rPr lang="en-US" dirty="0"/>
            </a:br>
            <a:r>
              <a:rPr lang="en-US" sz="2000" dirty="0">
                <a:solidFill>
                  <a:schemeClr val="accent6"/>
                </a:solidFill>
                <a:latin typeface="Andale Mono" charset="0"/>
                <a:ea typeface="Andale Mono" charset="0"/>
                <a:cs typeface="Andale Mono" charset="0"/>
              </a:rPr>
              <a:t>SELECT * FROM Customers WHERE </a:t>
            </a:r>
            <a:r>
              <a:rPr lang="en-US" sz="2000" dirty="0" err="1">
                <a:solidFill>
                  <a:schemeClr val="accent6"/>
                </a:solidFill>
                <a:latin typeface="Andale Mono" charset="0"/>
                <a:ea typeface="Andale Mono" charset="0"/>
                <a:cs typeface="Andale Mono" charset="0"/>
              </a:rPr>
              <a:t>CustState</a:t>
            </a:r>
            <a:r>
              <a:rPr lang="en-US" sz="2000" dirty="0">
                <a:solidFill>
                  <a:schemeClr val="accent6"/>
                </a:solidFill>
                <a:latin typeface="Andale Mono" charset="0"/>
                <a:ea typeface="Andale Mono" charset="0"/>
                <a:cs typeface="Andale Mono" charset="0"/>
              </a:rPr>
              <a:t> = "CA";</a:t>
            </a:r>
          </a:p>
          <a:p>
            <a:r>
              <a:rPr lang="en-US" dirty="0"/>
              <a:t>List all customers in a west coast state (CA, OR, WA).</a:t>
            </a:r>
            <a:br>
              <a:rPr lang="en-US" dirty="0"/>
            </a:br>
            <a:r>
              <a:rPr lang="en-US" sz="2000" dirty="0">
                <a:solidFill>
                  <a:schemeClr val="accent6"/>
                </a:solidFill>
                <a:latin typeface="Andale Mono" charset="0"/>
                <a:ea typeface="Andale Mono" charset="0"/>
                <a:cs typeface="Andale Mono" charset="0"/>
              </a:rPr>
              <a:t>SELECT * FROM Customers WHERE </a:t>
            </a:r>
            <a:r>
              <a:rPr lang="en-US" sz="2000" dirty="0" err="1">
                <a:solidFill>
                  <a:schemeClr val="accent6"/>
                </a:solidFill>
                <a:latin typeface="Andale Mono" charset="0"/>
                <a:ea typeface="Andale Mono" charset="0"/>
                <a:cs typeface="Andale Mono" charset="0"/>
              </a:rPr>
              <a:t>CustState</a:t>
            </a:r>
            <a:r>
              <a:rPr lang="en-US" sz="2000" dirty="0">
                <a:solidFill>
                  <a:schemeClr val="accent6"/>
                </a:solidFill>
                <a:latin typeface="Andale Mono" charset="0"/>
                <a:ea typeface="Andale Mono" charset="0"/>
                <a:cs typeface="Andale Mono" charset="0"/>
              </a:rPr>
              <a:t> IN ("CA","OR", "WA");</a:t>
            </a:r>
            <a:endParaRPr lang="en-US" sz="2000" dirty="0">
              <a:solidFill>
                <a:schemeClr val="accent6"/>
              </a:solidFill>
            </a:endParaRPr>
          </a:p>
          <a:p>
            <a:r>
              <a:rPr lang="en-US" dirty="0"/>
              <a:t>Count the unique customer area codes in California (CA).</a:t>
            </a:r>
            <a:br>
              <a:rPr lang="en-US" dirty="0"/>
            </a:br>
            <a:r>
              <a:rPr lang="en-US" sz="2000" dirty="0">
                <a:solidFill>
                  <a:schemeClr val="accent6"/>
                </a:solidFill>
                <a:latin typeface="Andale Mono" charset="0"/>
                <a:ea typeface="Andale Mono" charset="0"/>
                <a:cs typeface="Andale Mono" charset="0"/>
              </a:rPr>
              <a:t>SELECT COUNT(DISTINCT </a:t>
            </a:r>
            <a:r>
              <a:rPr lang="en-US" sz="2000" dirty="0" err="1">
                <a:solidFill>
                  <a:schemeClr val="accent6"/>
                </a:solidFill>
                <a:latin typeface="Andale Mono" charset="0"/>
                <a:ea typeface="Andale Mono" charset="0"/>
                <a:cs typeface="Andale Mono" charset="0"/>
              </a:rPr>
              <a:t>CustAreaCode</a:t>
            </a:r>
            <a:r>
              <a:rPr lang="en-US" sz="2000" dirty="0">
                <a:solidFill>
                  <a:schemeClr val="accent6"/>
                </a:solidFill>
                <a:latin typeface="Andale Mono" charset="0"/>
                <a:ea typeface="Andale Mono" charset="0"/>
                <a:cs typeface="Andale Mono" charset="0"/>
              </a:rPr>
              <a:t>) FROM Customers</a:t>
            </a:r>
            <a:br>
              <a:rPr lang="en-US" sz="2000" dirty="0">
                <a:solidFill>
                  <a:schemeClr val="accent6"/>
                </a:solidFill>
                <a:latin typeface="Andale Mono" charset="0"/>
                <a:ea typeface="Andale Mono" charset="0"/>
                <a:cs typeface="Andale Mono" charset="0"/>
              </a:rPr>
            </a:br>
            <a:r>
              <a:rPr lang="en-US" sz="2000" dirty="0">
                <a:solidFill>
                  <a:schemeClr val="accent6"/>
                </a:solidFill>
                <a:latin typeface="Andale Mono" charset="0"/>
                <a:ea typeface="Andale Mono" charset="0"/>
                <a:cs typeface="Andale Mono" charset="0"/>
              </a:rPr>
              <a:t>    WHERE </a:t>
            </a:r>
            <a:r>
              <a:rPr lang="en-US" sz="2000" dirty="0" err="1">
                <a:solidFill>
                  <a:schemeClr val="accent6"/>
                </a:solidFill>
                <a:latin typeface="Andale Mono" charset="0"/>
                <a:ea typeface="Andale Mono" charset="0"/>
                <a:cs typeface="Andale Mono" charset="0"/>
              </a:rPr>
              <a:t>CustState</a:t>
            </a:r>
            <a:r>
              <a:rPr lang="en-US" sz="2000" dirty="0">
                <a:solidFill>
                  <a:schemeClr val="accent6"/>
                </a:solidFill>
                <a:latin typeface="Andale Mono" charset="0"/>
                <a:ea typeface="Andale Mono" charset="0"/>
                <a:cs typeface="Andale Mono" charset="0"/>
              </a:rPr>
              <a:t> = "CA";</a:t>
            </a:r>
          </a:p>
          <a:p>
            <a:r>
              <a:rPr lang="en-US" dirty="0"/>
              <a:t>What is the full address of customer John </a:t>
            </a:r>
            <a:r>
              <a:rPr lang="en-US" dirty="0" err="1"/>
              <a:t>Viescas</a:t>
            </a:r>
            <a:r>
              <a:rPr lang="en-US" dirty="0"/>
              <a:t>?</a:t>
            </a:r>
            <a:br>
              <a:rPr lang="en-US" dirty="0"/>
            </a:br>
            <a:r>
              <a:rPr lang="en-US" sz="2100" dirty="0">
                <a:solidFill>
                  <a:schemeClr val="accent6"/>
                </a:solidFill>
                <a:latin typeface="Andale Mono" charset="0"/>
                <a:ea typeface="Andale Mono" charset="0"/>
                <a:cs typeface="Andale Mono" charset="0"/>
              </a:rPr>
              <a:t>SELECT </a:t>
            </a:r>
            <a:r>
              <a:rPr lang="en-US" sz="2100" dirty="0" err="1">
                <a:solidFill>
                  <a:schemeClr val="accent6"/>
                </a:solidFill>
                <a:latin typeface="Andale Mono" charset="0"/>
                <a:ea typeface="Andale Mono" charset="0"/>
                <a:cs typeface="Andale Mono" charset="0"/>
              </a:rPr>
              <a:t>CustStreetAddress</a:t>
            </a:r>
            <a:r>
              <a:rPr lang="en-US" sz="2100" dirty="0">
                <a:solidFill>
                  <a:schemeClr val="accent6"/>
                </a:solidFill>
                <a:latin typeface="Andale Mono" charset="0"/>
                <a:ea typeface="Andale Mono" charset="0"/>
                <a:cs typeface="Andale Mono" charset="0"/>
              </a:rPr>
              <a:t> || "</a:t>
            </a:r>
            <a:br>
              <a:rPr lang="en-US" sz="2100" dirty="0">
                <a:solidFill>
                  <a:schemeClr val="accent6"/>
                </a:solidFill>
                <a:latin typeface="Andale Mono" charset="0"/>
                <a:ea typeface="Andale Mono" charset="0"/>
                <a:cs typeface="Andale Mono" charset="0"/>
              </a:rPr>
            </a:br>
            <a:r>
              <a:rPr lang="en-US" sz="2100" dirty="0">
                <a:solidFill>
                  <a:schemeClr val="accent6"/>
                </a:solidFill>
                <a:latin typeface="Andale Mono" charset="0"/>
                <a:ea typeface="Andale Mono" charset="0"/>
                <a:cs typeface="Andale Mono" charset="0"/>
              </a:rPr>
              <a:t>" || </a:t>
            </a:r>
            <a:r>
              <a:rPr lang="en-US" sz="2100" dirty="0" err="1">
                <a:solidFill>
                  <a:schemeClr val="accent6"/>
                </a:solidFill>
                <a:latin typeface="Andale Mono" charset="0"/>
                <a:ea typeface="Andale Mono" charset="0"/>
                <a:cs typeface="Andale Mono" charset="0"/>
              </a:rPr>
              <a:t>CustCity</a:t>
            </a:r>
            <a:r>
              <a:rPr lang="en-US" sz="2100" dirty="0">
                <a:solidFill>
                  <a:schemeClr val="accent6"/>
                </a:solidFill>
                <a:latin typeface="Andale Mono" charset="0"/>
                <a:ea typeface="Andale Mono" charset="0"/>
                <a:cs typeface="Andale Mono" charset="0"/>
              </a:rPr>
              <a:t> || " " || </a:t>
            </a:r>
            <a:r>
              <a:rPr lang="en-US" sz="2100" dirty="0" err="1">
                <a:solidFill>
                  <a:schemeClr val="accent6"/>
                </a:solidFill>
                <a:latin typeface="Andale Mono" charset="0"/>
                <a:ea typeface="Andale Mono" charset="0"/>
                <a:cs typeface="Andale Mono" charset="0"/>
              </a:rPr>
              <a:t>CustState</a:t>
            </a:r>
            <a:r>
              <a:rPr lang="en-US" sz="2100" dirty="0">
                <a:solidFill>
                  <a:schemeClr val="accent6"/>
                </a:solidFill>
                <a:latin typeface="Andale Mono" charset="0"/>
                <a:ea typeface="Andale Mono" charset="0"/>
                <a:cs typeface="Andale Mono" charset="0"/>
              </a:rPr>
              <a:t> || " " || </a:t>
            </a:r>
            <a:r>
              <a:rPr lang="en-US" sz="2100" dirty="0" err="1">
                <a:solidFill>
                  <a:schemeClr val="accent6"/>
                </a:solidFill>
                <a:latin typeface="Andale Mono" charset="0"/>
                <a:ea typeface="Andale Mono" charset="0"/>
                <a:cs typeface="Andale Mono" charset="0"/>
              </a:rPr>
              <a:t>CustZipCode</a:t>
            </a:r>
            <a:r>
              <a:rPr lang="en-US" sz="2100" dirty="0">
                <a:solidFill>
                  <a:schemeClr val="accent6"/>
                </a:solidFill>
                <a:latin typeface="Andale Mono" charset="0"/>
                <a:ea typeface="Andale Mono" charset="0"/>
                <a:cs typeface="Andale Mono" charset="0"/>
              </a:rPr>
              <a:t> AS </a:t>
            </a:r>
            <a:r>
              <a:rPr lang="en-US" sz="2100" dirty="0" err="1">
                <a:solidFill>
                  <a:schemeClr val="accent6"/>
                </a:solidFill>
                <a:latin typeface="Andale Mono" charset="0"/>
                <a:ea typeface="Andale Mono" charset="0"/>
                <a:cs typeface="Andale Mono" charset="0"/>
              </a:rPr>
              <a:t>FullAddress</a:t>
            </a:r>
            <a:r>
              <a:rPr lang="en-US" sz="2100" dirty="0">
                <a:solidFill>
                  <a:schemeClr val="accent6"/>
                </a:solidFill>
                <a:latin typeface="Andale Mono" charset="0"/>
                <a:ea typeface="Andale Mono" charset="0"/>
                <a:cs typeface="Andale Mono" charset="0"/>
              </a:rPr>
              <a:t> FROM Customers</a:t>
            </a:r>
            <a:br>
              <a:rPr lang="en-US" sz="2100" dirty="0">
                <a:solidFill>
                  <a:schemeClr val="accent6"/>
                </a:solidFill>
                <a:latin typeface="Andale Mono" charset="0"/>
                <a:ea typeface="Andale Mono" charset="0"/>
                <a:cs typeface="Andale Mono" charset="0"/>
              </a:rPr>
            </a:br>
            <a:r>
              <a:rPr lang="en-US" sz="2100" dirty="0">
                <a:solidFill>
                  <a:schemeClr val="accent6"/>
                </a:solidFill>
                <a:latin typeface="Andale Mono" charset="0"/>
                <a:ea typeface="Andale Mono" charset="0"/>
                <a:cs typeface="Andale Mono" charset="0"/>
              </a:rPr>
              <a:t>WHERE </a:t>
            </a:r>
            <a:r>
              <a:rPr lang="en-US" sz="2100" dirty="0" err="1">
                <a:solidFill>
                  <a:schemeClr val="accent6"/>
                </a:solidFill>
                <a:latin typeface="Andale Mono" charset="0"/>
                <a:ea typeface="Andale Mono" charset="0"/>
                <a:cs typeface="Andale Mono" charset="0"/>
              </a:rPr>
              <a:t>CustFirstName</a:t>
            </a:r>
            <a:r>
              <a:rPr lang="en-US" sz="2100" dirty="0">
                <a:solidFill>
                  <a:schemeClr val="accent6"/>
                </a:solidFill>
                <a:latin typeface="Andale Mono" charset="0"/>
                <a:ea typeface="Andale Mono" charset="0"/>
                <a:cs typeface="Andale Mono" charset="0"/>
              </a:rPr>
              <a:t> = "John" AND </a:t>
            </a:r>
            <a:r>
              <a:rPr lang="en-US" sz="2100" dirty="0" err="1">
                <a:solidFill>
                  <a:schemeClr val="accent6"/>
                </a:solidFill>
                <a:latin typeface="Andale Mono" charset="0"/>
                <a:ea typeface="Andale Mono" charset="0"/>
                <a:cs typeface="Andale Mono" charset="0"/>
              </a:rPr>
              <a:t>CustLastName</a:t>
            </a:r>
            <a:r>
              <a:rPr lang="en-US" sz="2100" dirty="0">
                <a:solidFill>
                  <a:schemeClr val="accent6"/>
                </a:solidFill>
                <a:latin typeface="Andale Mono" charset="0"/>
                <a:ea typeface="Andale Mono" charset="0"/>
                <a:cs typeface="Andale Mono" charset="0"/>
              </a:rPr>
              <a:t> = "</a:t>
            </a:r>
            <a:r>
              <a:rPr lang="en-US" sz="2100" dirty="0" err="1">
                <a:solidFill>
                  <a:schemeClr val="accent6"/>
                </a:solidFill>
                <a:latin typeface="Andale Mono" charset="0"/>
                <a:ea typeface="Andale Mono" charset="0"/>
                <a:cs typeface="Andale Mono" charset="0"/>
              </a:rPr>
              <a:t>Viescas</a:t>
            </a:r>
            <a:r>
              <a:rPr lang="en-US" sz="2100" dirty="0">
                <a:solidFill>
                  <a:srgbClr val="FFFFFF"/>
                </a:solidFill>
                <a:latin typeface="Andale Mono" charset="0"/>
                <a:ea typeface="Andale Mono" charset="0"/>
                <a:cs typeface="Andale Mono" charset="0"/>
              </a:rPr>
              <a:t>";</a:t>
            </a:r>
          </a:p>
          <a:p>
            <a:r>
              <a:rPr lang="en-US" dirty="0"/>
              <a:t>What is the single most expensive product? Cheapest 5?</a:t>
            </a:r>
          </a:p>
          <a:p>
            <a:pPr lvl="1"/>
            <a:r>
              <a:rPr lang="en-US" sz="2100" dirty="0">
                <a:solidFill>
                  <a:schemeClr val="accent6"/>
                </a:solidFill>
                <a:latin typeface="Andale Mono" charset="0"/>
                <a:ea typeface="Andale Mono" charset="0"/>
                <a:cs typeface="Andale Mono" charset="0"/>
              </a:rPr>
              <a:t>SELECT </a:t>
            </a:r>
            <a:r>
              <a:rPr lang="en-US" sz="2100" dirty="0" err="1">
                <a:solidFill>
                  <a:schemeClr val="accent6"/>
                </a:solidFill>
                <a:latin typeface="Andale Mono" charset="0"/>
                <a:ea typeface="Andale Mono" charset="0"/>
                <a:cs typeface="Andale Mono" charset="0"/>
              </a:rPr>
              <a:t>ProductNumber</a:t>
            </a:r>
            <a:r>
              <a:rPr lang="en-US" sz="2100" dirty="0">
                <a:solidFill>
                  <a:schemeClr val="accent6"/>
                </a:solidFill>
                <a:latin typeface="Andale Mono" charset="0"/>
                <a:ea typeface="Andale Mono" charset="0"/>
                <a:cs typeface="Andale Mono" charset="0"/>
              </a:rPr>
              <a:t>, </a:t>
            </a:r>
            <a:r>
              <a:rPr lang="en-US" sz="2100" dirty="0" err="1">
                <a:solidFill>
                  <a:schemeClr val="accent6"/>
                </a:solidFill>
                <a:latin typeface="Andale Mono" charset="0"/>
                <a:ea typeface="Andale Mono" charset="0"/>
                <a:cs typeface="Andale Mono" charset="0"/>
              </a:rPr>
              <a:t>ProductName</a:t>
            </a:r>
            <a:r>
              <a:rPr lang="en-US" sz="2100" dirty="0">
                <a:solidFill>
                  <a:schemeClr val="accent6"/>
                </a:solidFill>
                <a:latin typeface="Andale Mono" charset="0"/>
                <a:ea typeface="Andale Mono" charset="0"/>
                <a:cs typeface="Andale Mono" charset="0"/>
              </a:rPr>
              <a:t> FROM Products</a:t>
            </a:r>
            <a:br>
              <a:rPr lang="en-US" sz="2100" dirty="0">
                <a:solidFill>
                  <a:schemeClr val="accent6"/>
                </a:solidFill>
                <a:latin typeface="Andale Mono" charset="0"/>
                <a:ea typeface="Andale Mono" charset="0"/>
                <a:cs typeface="Andale Mono" charset="0"/>
              </a:rPr>
            </a:br>
            <a:r>
              <a:rPr lang="en-US" sz="2100" dirty="0">
                <a:solidFill>
                  <a:schemeClr val="accent6"/>
                </a:solidFill>
                <a:latin typeface="Andale Mono" charset="0"/>
                <a:ea typeface="Andale Mono" charset="0"/>
                <a:cs typeface="Andale Mono" charset="0"/>
              </a:rPr>
              <a:t>    WHERE </a:t>
            </a:r>
            <a:r>
              <a:rPr lang="en-US" sz="2100" dirty="0" err="1">
                <a:solidFill>
                  <a:schemeClr val="accent6"/>
                </a:solidFill>
                <a:latin typeface="Andale Mono" charset="0"/>
                <a:ea typeface="Andale Mono" charset="0"/>
                <a:cs typeface="Andale Mono" charset="0"/>
              </a:rPr>
              <a:t>RetailPrice</a:t>
            </a:r>
            <a:r>
              <a:rPr lang="en-US" sz="2100" dirty="0">
                <a:solidFill>
                  <a:schemeClr val="accent6"/>
                </a:solidFill>
                <a:latin typeface="Andale Mono" charset="0"/>
                <a:ea typeface="Andale Mono" charset="0"/>
                <a:cs typeface="Andale Mono" charset="0"/>
              </a:rPr>
              <a:t> = (SELECT MAX(</a:t>
            </a:r>
            <a:r>
              <a:rPr lang="en-US" sz="2100" dirty="0" err="1">
                <a:solidFill>
                  <a:schemeClr val="accent6"/>
                </a:solidFill>
                <a:latin typeface="Andale Mono" charset="0"/>
                <a:ea typeface="Andale Mono" charset="0"/>
                <a:cs typeface="Andale Mono" charset="0"/>
              </a:rPr>
              <a:t>RetailPrice</a:t>
            </a:r>
            <a:r>
              <a:rPr lang="en-US" sz="2100" dirty="0">
                <a:solidFill>
                  <a:schemeClr val="accent6"/>
                </a:solidFill>
                <a:latin typeface="Andale Mono" charset="0"/>
                <a:ea typeface="Andale Mono" charset="0"/>
                <a:cs typeface="Andale Mono" charset="0"/>
              </a:rPr>
              <a:t>) FROM Products);</a:t>
            </a:r>
          </a:p>
          <a:p>
            <a:pPr lvl="1"/>
            <a:r>
              <a:rPr lang="en-US" sz="2100" dirty="0">
                <a:solidFill>
                  <a:schemeClr val="accent6"/>
                </a:solidFill>
                <a:latin typeface="Andale Mono" charset="0"/>
                <a:ea typeface="Andale Mono" charset="0"/>
                <a:cs typeface="Andale Mono" charset="0"/>
              </a:rPr>
              <a:t>SELECT </a:t>
            </a:r>
            <a:r>
              <a:rPr lang="en-US" sz="2100" dirty="0" err="1">
                <a:solidFill>
                  <a:schemeClr val="accent6"/>
                </a:solidFill>
                <a:latin typeface="Andale Mono" charset="0"/>
                <a:ea typeface="Andale Mono" charset="0"/>
                <a:cs typeface="Andale Mono" charset="0"/>
              </a:rPr>
              <a:t>ProductName</a:t>
            </a:r>
            <a:r>
              <a:rPr lang="en-US" sz="2100" dirty="0">
                <a:solidFill>
                  <a:schemeClr val="accent6"/>
                </a:solidFill>
                <a:latin typeface="Andale Mono" charset="0"/>
                <a:ea typeface="Andale Mono" charset="0"/>
                <a:cs typeface="Andale Mono" charset="0"/>
              </a:rPr>
              <a:t>, </a:t>
            </a:r>
            <a:r>
              <a:rPr lang="en-US" sz="2100" dirty="0" err="1">
                <a:solidFill>
                  <a:schemeClr val="accent6"/>
                </a:solidFill>
                <a:latin typeface="Andale Mono" charset="0"/>
                <a:ea typeface="Andale Mono" charset="0"/>
                <a:cs typeface="Andale Mono" charset="0"/>
              </a:rPr>
              <a:t>RetailPrice</a:t>
            </a:r>
            <a:r>
              <a:rPr lang="en-US" sz="2100" dirty="0">
                <a:solidFill>
                  <a:schemeClr val="accent6"/>
                </a:solidFill>
                <a:latin typeface="Andale Mono" charset="0"/>
                <a:ea typeface="Andale Mono" charset="0"/>
                <a:cs typeface="Andale Mono" charset="0"/>
              </a:rPr>
              <a:t> FROM Products ORDER BY </a:t>
            </a:r>
            <a:r>
              <a:rPr lang="en-US" sz="2100" dirty="0" err="1">
                <a:solidFill>
                  <a:schemeClr val="accent6"/>
                </a:solidFill>
                <a:latin typeface="Andale Mono" charset="0"/>
                <a:ea typeface="Andale Mono" charset="0"/>
                <a:cs typeface="Andale Mono" charset="0"/>
              </a:rPr>
              <a:t>RetailPrice</a:t>
            </a:r>
            <a:r>
              <a:rPr lang="en-US" sz="2100" dirty="0">
                <a:solidFill>
                  <a:schemeClr val="accent6"/>
                </a:solidFill>
                <a:latin typeface="Andale Mono" charset="0"/>
                <a:ea typeface="Andale Mono" charset="0"/>
                <a:cs typeface="Andale Mono" charset="0"/>
              </a:rPr>
              <a:t> LIMIT 5;</a:t>
            </a:r>
          </a:p>
          <a:p>
            <a:r>
              <a:rPr lang="en-US" dirty="0"/>
              <a:t>What is the value of the product inventory on hand?  Bike inventory?</a:t>
            </a:r>
          </a:p>
          <a:p>
            <a:pPr lvl="1"/>
            <a:r>
              <a:rPr lang="en-US" sz="2100" dirty="0">
                <a:solidFill>
                  <a:schemeClr val="accent6"/>
                </a:solidFill>
                <a:latin typeface="Andale Mono" charset="0"/>
                <a:ea typeface="Andale Mono" charset="0"/>
                <a:cs typeface="Andale Mono" charset="0"/>
              </a:rPr>
              <a:t>SELECT SUM(</a:t>
            </a:r>
            <a:r>
              <a:rPr lang="en-US" sz="2100" dirty="0" err="1">
                <a:solidFill>
                  <a:schemeClr val="accent6"/>
                </a:solidFill>
                <a:latin typeface="Andale Mono" charset="0"/>
                <a:ea typeface="Andale Mono" charset="0"/>
                <a:cs typeface="Andale Mono" charset="0"/>
              </a:rPr>
              <a:t>RetailPrice</a:t>
            </a:r>
            <a:r>
              <a:rPr lang="en-US" sz="2100" dirty="0">
                <a:solidFill>
                  <a:schemeClr val="accent6"/>
                </a:solidFill>
                <a:latin typeface="Andale Mono" charset="0"/>
                <a:ea typeface="Andale Mono" charset="0"/>
                <a:cs typeface="Andale Mono" charset="0"/>
              </a:rPr>
              <a:t> * </a:t>
            </a:r>
            <a:r>
              <a:rPr lang="en-US" sz="2100" dirty="0" err="1">
                <a:solidFill>
                  <a:schemeClr val="accent6"/>
                </a:solidFill>
                <a:latin typeface="Andale Mono" charset="0"/>
                <a:ea typeface="Andale Mono" charset="0"/>
                <a:cs typeface="Andale Mono" charset="0"/>
              </a:rPr>
              <a:t>QuantityOnHand</a:t>
            </a:r>
            <a:r>
              <a:rPr lang="en-US" sz="2100" dirty="0">
                <a:solidFill>
                  <a:schemeClr val="accent6"/>
                </a:solidFill>
                <a:latin typeface="Andale Mono" charset="0"/>
                <a:ea typeface="Andale Mono" charset="0"/>
                <a:cs typeface="Andale Mono" charset="0"/>
              </a:rPr>
              <a:t>) FROM Products;</a:t>
            </a:r>
          </a:p>
          <a:p>
            <a:pPr lvl="1"/>
            <a:r>
              <a:rPr lang="en-US" sz="2100" dirty="0">
                <a:solidFill>
                  <a:schemeClr val="accent6"/>
                </a:solidFill>
                <a:latin typeface="Andale Mono" charset="0"/>
                <a:ea typeface="Andale Mono" charset="0"/>
                <a:cs typeface="Andale Mono" charset="0"/>
              </a:rPr>
              <a:t>SELECT SUM(</a:t>
            </a:r>
            <a:r>
              <a:rPr lang="en-US" sz="2100" dirty="0" err="1">
                <a:solidFill>
                  <a:schemeClr val="accent6"/>
                </a:solidFill>
                <a:latin typeface="Andale Mono" charset="0"/>
                <a:ea typeface="Andale Mono" charset="0"/>
                <a:cs typeface="Andale Mono" charset="0"/>
              </a:rPr>
              <a:t>RetailPrice</a:t>
            </a:r>
            <a:r>
              <a:rPr lang="en-US" sz="2100" dirty="0">
                <a:solidFill>
                  <a:schemeClr val="accent6"/>
                </a:solidFill>
                <a:latin typeface="Andale Mono" charset="0"/>
                <a:ea typeface="Andale Mono" charset="0"/>
                <a:cs typeface="Andale Mono" charset="0"/>
              </a:rPr>
              <a:t> * </a:t>
            </a:r>
            <a:r>
              <a:rPr lang="en-US" sz="2100" dirty="0" err="1">
                <a:solidFill>
                  <a:schemeClr val="accent6"/>
                </a:solidFill>
                <a:latin typeface="Andale Mono" charset="0"/>
                <a:ea typeface="Andale Mono" charset="0"/>
                <a:cs typeface="Andale Mono" charset="0"/>
              </a:rPr>
              <a:t>QuantityOnHand</a:t>
            </a:r>
            <a:r>
              <a:rPr lang="en-US" sz="2100" dirty="0">
                <a:solidFill>
                  <a:schemeClr val="accent6"/>
                </a:solidFill>
                <a:latin typeface="Andale Mono" charset="0"/>
                <a:ea typeface="Andale Mono" charset="0"/>
                <a:cs typeface="Andale Mono" charset="0"/>
              </a:rPr>
              <a:t>) FROM Products WHERE </a:t>
            </a:r>
            <a:r>
              <a:rPr lang="en-US" sz="2100" dirty="0" err="1">
                <a:solidFill>
                  <a:schemeClr val="accent6"/>
                </a:solidFill>
                <a:latin typeface="Andale Mono" charset="0"/>
                <a:ea typeface="Andale Mono" charset="0"/>
                <a:cs typeface="Andale Mono" charset="0"/>
              </a:rPr>
              <a:t>CategoryID</a:t>
            </a:r>
            <a:r>
              <a:rPr lang="en-US" sz="2100" dirty="0">
                <a:solidFill>
                  <a:schemeClr val="accent6"/>
                </a:solidFill>
                <a:latin typeface="Andale Mono" charset="0"/>
                <a:ea typeface="Andale Mono" charset="0"/>
                <a:cs typeface="Andale Mono" charset="0"/>
              </a:rPr>
              <a:t>=2;</a:t>
            </a:r>
          </a:p>
        </p:txBody>
      </p:sp>
    </p:spTree>
    <p:extLst>
      <p:ext uri="{BB962C8B-B14F-4D97-AF65-F5344CB8AC3E}">
        <p14:creationId xmlns:p14="http://schemas.microsoft.com/office/powerpoint/2010/main" val="22012443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SchoolScheduling.sqlite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What is the mean average classroom capacity?  Median?</a:t>
            </a:r>
          </a:p>
          <a:p>
            <a:r>
              <a:rPr lang="en-US" dirty="0"/>
              <a:t>How much classroom capacity is there in each building?</a:t>
            </a:r>
          </a:p>
          <a:p>
            <a:pPr marL="457200" lvl="1" indent="0">
              <a:buNone/>
            </a:pPr>
            <a:r>
              <a:rPr lang="en-US" dirty="0"/>
              <a:t>(Hint: use “</a:t>
            </a:r>
            <a:r>
              <a:rPr lang="en-US" dirty="0">
                <a:latin typeface="Andale Mono" charset="0"/>
                <a:ea typeface="Andale Mono" charset="0"/>
                <a:cs typeface="Andale Mono" charset="0"/>
              </a:rPr>
              <a:t>GROUP BY </a:t>
            </a:r>
            <a:r>
              <a:rPr lang="en-US" dirty="0" err="1">
                <a:latin typeface="Andale Mono" charset="0"/>
                <a:ea typeface="Andale Mono" charset="0"/>
                <a:cs typeface="Andale Mono" charset="0"/>
              </a:rPr>
              <a:t>BuildingCode</a:t>
            </a:r>
            <a:r>
              <a:rPr lang="en-US" dirty="0"/>
              <a:t>”)</a:t>
            </a:r>
          </a:p>
          <a:p>
            <a:r>
              <a:rPr lang="en-US" dirty="0"/>
              <a:t>How many classes does each instructor teach on average?</a:t>
            </a:r>
          </a:p>
          <a:p>
            <a:r>
              <a:rPr lang="en-US" dirty="0"/>
              <a:t>What is the average grade earned by students?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452210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9485" y="61992"/>
            <a:ext cx="11887200" cy="449451"/>
          </a:xfrm>
        </p:spPr>
        <p:txBody>
          <a:bodyPr>
            <a:noAutofit/>
          </a:bodyPr>
          <a:lstStyle/>
          <a:p>
            <a:pPr algn="ctr"/>
            <a:r>
              <a:rPr lang="en-US" sz="3200" dirty="0"/>
              <a:t>What is the mean average classroom capacity?  Median?</a:t>
            </a:r>
          </a:p>
        </p:txBody>
      </p:sp>
    </p:spTree>
    <p:extLst>
      <p:ext uri="{BB962C8B-B14F-4D97-AF65-F5344CB8AC3E}">
        <p14:creationId xmlns:p14="http://schemas.microsoft.com/office/powerpoint/2010/main" val="35353245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9485" y="61992"/>
            <a:ext cx="11887200" cy="681927"/>
          </a:xfrm>
        </p:spPr>
        <p:txBody>
          <a:bodyPr>
            <a:noAutofit/>
          </a:bodyPr>
          <a:lstStyle/>
          <a:p>
            <a:pPr algn="ctr"/>
            <a:r>
              <a:rPr lang="en-US" sz="3200" dirty="0"/>
              <a:t>How much classroom capacity is there in each building?</a:t>
            </a:r>
            <a:br>
              <a:rPr lang="en-US" sz="3200" dirty="0"/>
            </a:br>
            <a:r>
              <a:rPr lang="en-US" sz="2400" dirty="0"/>
              <a:t>(Hint: use “</a:t>
            </a:r>
            <a:r>
              <a:rPr lang="en-US" sz="2400" dirty="0">
                <a:latin typeface="Andale Mono" charset="0"/>
                <a:ea typeface="Andale Mono" charset="0"/>
                <a:cs typeface="Andale Mono" charset="0"/>
              </a:rPr>
              <a:t>GROUP BY </a:t>
            </a:r>
            <a:r>
              <a:rPr lang="en-US" sz="2400" dirty="0" err="1">
                <a:latin typeface="Andale Mono" charset="0"/>
                <a:ea typeface="Andale Mono" charset="0"/>
                <a:cs typeface="Andale Mono" charset="0"/>
              </a:rPr>
              <a:t>BuildingCode</a:t>
            </a:r>
            <a:r>
              <a:rPr lang="en-US" sz="2400" dirty="0"/>
              <a:t>”)</a:t>
            </a:r>
          </a:p>
        </p:txBody>
      </p:sp>
    </p:spTree>
    <p:extLst>
      <p:ext uri="{BB962C8B-B14F-4D97-AF65-F5344CB8AC3E}">
        <p14:creationId xmlns:p14="http://schemas.microsoft.com/office/powerpoint/2010/main" val="188027081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9485" y="61992"/>
            <a:ext cx="11887200" cy="449451"/>
          </a:xfrm>
        </p:spPr>
        <p:txBody>
          <a:bodyPr>
            <a:noAutofit/>
          </a:bodyPr>
          <a:lstStyle/>
          <a:p>
            <a:pPr algn="ctr"/>
            <a:r>
              <a:rPr lang="en-US" sz="3200" dirty="0"/>
              <a:t>How many classes does each instructor teach on average?</a:t>
            </a:r>
          </a:p>
        </p:txBody>
      </p:sp>
    </p:spTree>
    <p:extLst>
      <p:ext uri="{BB962C8B-B14F-4D97-AF65-F5344CB8AC3E}">
        <p14:creationId xmlns:p14="http://schemas.microsoft.com/office/powerpoint/2010/main" val="14896548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Announcements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First HW assignment was posted, due Monday night.</a:t>
            </a:r>
          </a:p>
          <a:p>
            <a:r>
              <a:rPr lang="en-US" dirty="0" err="1"/>
              <a:t>Datacamp</a:t>
            </a:r>
            <a:r>
              <a:rPr lang="en-US" dirty="0"/>
              <a:t> online lessons actually seem to require a $20 payment.</a:t>
            </a:r>
          </a:p>
          <a:p>
            <a:pPr lvl="1"/>
            <a:r>
              <a:rPr lang="en-US" dirty="0"/>
              <a:t>I updated the assignment to give an alternative free options which was suggested by a student:</a:t>
            </a:r>
          </a:p>
          <a:p>
            <a:pPr lvl="1"/>
            <a:r>
              <a:rPr lang="en-US" dirty="0">
                <a:hlinkClick r:id="rId2"/>
              </a:rPr>
              <a:t>https://pgexercises.com/questions/basic/</a:t>
            </a:r>
            <a:endParaRPr lang="en-US" dirty="0"/>
          </a:p>
          <a:p>
            <a:pPr lvl="1"/>
            <a:r>
              <a:rPr lang="en-US" dirty="0">
                <a:hlinkClick r:id="rId3"/>
              </a:rPr>
              <a:t>https://pgexercises.com/questions/joins/</a:t>
            </a:r>
            <a:endParaRPr lang="en-US" dirty="0"/>
          </a:p>
          <a:p>
            <a:pPr lvl="1"/>
            <a:r>
              <a:rPr lang="en-US" dirty="0">
                <a:hlinkClick r:id="rId4"/>
              </a:rPr>
              <a:t>https://pgexercises.com/questions/aggregates/</a:t>
            </a:r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92148262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9485" y="61992"/>
            <a:ext cx="11887200" cy="449451"/>
          </a:xfrm>
        </p:spPr>
        <p:txBody>
          <a:bodyPr>
            <a:noAutofit/>
          </a:bodyPr>
          <a:lstStyle/>
          <a:p>
            <a:pPr algn="ctr"/>
            <a:r>
              <a:rPr lang="en-US" sz="3200" dirty="0"/>
              <a:t>What is the average grade earned by students?</a:t>
            </a:r>
          </a:p>
        </p:txBody>
      </p:sp>
    </p:spTree>
    <p:extLst>
      <p:ext uri="{BB962C8B-B14F-4D97-AF65-F5344CB8AC3E}">
        <p14:creationId xmlns:p14="http://schemas.microsoft.com/office/powerpoint/2010/main" val="126507697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SchoolScheduling.sqlite</a:t>
            </a:r>
            <a:r>
              <a:rPr lang="en-US" dirty="0"/>
              <a:t> (answers)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What is the mean average classroom capacity?  Median?</a:t>
            </a:r>
          </a:p>
          <a:p>
            <a:pPr lvl="1"/>
            <a:r>
              <a:rPr lang="en-US" sz="2000" dirty="0">
                <a:solidFill>
                  <a:schemeClr val="accent6"/>
                </a:solidFill>
                <a:latin typeface="Andale Mono" charset="0"/>
                <a:ea typeface="Andale Mono" charset="0"/>
                <a:cs typeface="Andale Mono" charset="0"/>
              </a:rPr>
              <a:t>SELECT AVG(Capacity) FROM </a:t>
            </a:r>
            <a:r>
              <a:rPr lang="en-US" sz="2000" dirty="0" err="1">
                <a:solidFill>
                  <a:schemeClr val="accent6"/>
                </a:solidFill>
                <a:latin typeface="Andale Mono" charset="0"/>
                <a:ea typeface="Andale Mono" charset="0"/>
                <a:cs typeface="Andale Mono" charset="0"/>
              </a:rPr>
              <a:t>Class_Rooms</a:t>
            </a:r>
            <a:r>
              <a:rPr lang="en-US" sz="2000" dirty="0">
                <a:solidFill>
                  <a:schemeClr val="accent6"/>
                </a:solidFill>
                <a:latin typeface="Andale Mono" charset="0"/>
                <a:ea typeface="Andale Mono" charset="0"/>
                <a:cs typeface="Andale Mono" charset="0"/>
              </a:rPr>
              <a:t>;</a:t>
            </a:r>
          </a:p>
          <a:p>
            <a:pPr lvl="1"/>
            <a:r>
              <a:rPr lang="en-US" sz="2000" dirty="0">
                <a:solidFill>
                  <a:schemeClr val="accent6"/>
                </a:solidFill>
                <a:latin typeface="Andale Mono" charset="0"/>
                <a:ea typeface="Andale Mono" charset="0"/>
                <a:cs typeface="Andale Mono" charset="0"/>
              </a:rPr>
              <a:t>SELECT Capacity FROM </a:t>
            </a:r>
            <a:r>
              <a:rPr lang="en-US" sz="2000" dirty="0" err="1">
                <a:solidFill>
                  <a:schemeClr val="accent6"/>
                </a:solidFill>
                <a:latin typeface="Andale Mono" charset="0"/>
                <a:ea typeface="Andale Mono" charset="0"/>
                <a:cs typeface="Andale Mono" charset="0"/>
              </a:rPr>
              <a:t>Class_Rooms</a:t>
            </a:r>
            <a:r>
              <a:rPr lang="en-US" sz="2000" dirty="0">
                <a:solidFill>
                  <a:schemeClr val="accent6"/>
                </a:solidFill>
                <a:latin typeface="Andale Mono" charset="0"/>
                <a:ea typeface="Andale Mono" charset="0"/>
                <a:cs typeface="Andale Mono" charset="0"/>
              </a:rPr>
              <a:t> ORDER BY Capacity LIMIT 1 OFFSET (SELECT COUNT(*)/2 FROM </a:t>
            </a:r>
            <a:r>
              <a:rPr lang="en-US" sz="2000" dirty="0" err="1">
                <a:solidFill>
                  <a:schemeClr val="accent6"/>
                </a:solidFill>
                <a:latin typeface="Andale Mono" charset="0"/>
                <a:ea typeface="Andale Mono" charset="0"/>
                <a:cs typeface="Andale Mono" charset="0"/>
              </a:rPr>
              <a:t>Class_Rooms</a:t>
            </a:r>
            <a:r>
              <a:rPr lang="en-US" sz="2000" dirty="0">
                <a:solidFill>
                  <a:schemeClr val="accent6"/>
                </a:solidFill>
                <a:latin typeface="Andale Mono" charset="0"/>
                <a:ea typeface="Andale Mono" charset="0"/>
                <a:cs typeface="Andale Mono" charset="0"/>
              </a:rPr>
              <a:t>);</a:t>
            </a:r>
          </a:p>
          <a:p>
            <a:r>
              <a:rPr lang="en-US" dirty="0"/>
              <a:t>How much classroom capacity is there in each building?</a:t>
            </a:r>
          </a:p>
          <a:p>
            <a:pPr marL="457200" lvl="1" indent="0">
              <a:buNone/>
            </a:pPr>
            <a:r>
              <a:rPr lang="en-US" sz="2000" dirty="0">
                <a:solidFill>
                  <a:schemeClr val="accent6"/>
                </a:solidFill>
                <a:latin typeface="Andale Mono" charset="0"/>
                <a:ea typeface="Andale Mono" charset="0"/>
                <a:cs typeface="Andale Mono" charset="0"/>
              </a:rPr>
              <a:t>SELECT </a:t>
            </a:r>
            <a:r>
              <a:rPr lang="en-US" sz="2000" dirty="0" err="1">
                <a:solidFill>
                  <a:schemeClr val="accent6"/>
                </a:solidFill>
                <a:latin typeface="Andale Mono" charset="0"/>
                <a:ea typeface="Andale Mono" charset="0"/>
                <a:cs typeface="Andale Mono" charset="0"/>
              </a:rPr>
              <a:t>BuildingCode</a:t>
            </a:r>
            <a:r>
              <a:rPr lang="en-US" sz="2000" dirty="0">
                <a:solidFill>
                  <a:schemeClr val="accent6"/>
                </a:solidFill>
                <a:latin typeface="Andale Mono" charset="0"/>
                <a:ea typeface="Andale Mono" charset="0"/>
                <a:cs typeface="Andale Mono" charset="0"/>
              </a:rPr>
              <a:t>, SUM(Capacity) FROM </a:t>
            </a:r>
            <a:r>
              <a:rPr lang="en-US" sz="2000" dirty="0" err="1">
                <a:solidFill>
                  <a:schemeClr val="accent6"/>
                </a:solidFill>
                <a:latin typeface="Andale Mono" charset="0"/>
                <a:ea typeface="Andale Mono" charset="0"/>
                <a:cs typeface="Andale Mono" charset="0"/>
              </a:rPr>
              <a:t>Class_Rooms</a:t>
            </a:r>
            <a:br>
              <a:rPr lang="en-US" sz="2000" dirty="0">
                <a:solidFill>
                  <a:schemeClr val="accent6"/>
                </a:solidFill>
                <a:latin typeface="Andale Mono" charset="0"/>
                <a:ea typeface="Andale Mono" charset="0"/>
                <a:cs typeface="Andale Mono" charset="0"/>
              </a:rPr>
            </a:br>
            <a:r>
              <a:rPr lang="en-US" sz="2000" dirty="0">
                <a:solidFill>
                  <a:schemeClr val="accent6"/>
                </a:solidFill>
                <a:latin typeface="Andale Mono" charset="0"/>
                <a:ea typeface="Andale Mono" charset="0"/>
                <a:cs typeface="Andale Mono" charset="0"/>
              </a:rPr>
              <a:t>	GROUP BY </a:t>
            </a:r>
            <a:r>
              <a:rPr lang="en-US" sz="2000" dirty="0" err="1">
                <a:solidFill>
                  <a:schemeClr val="accent6"/>
                </a:solidFill>
                <a:latin typeface="Andale Mono" charset="0"/>
                <a:ea typeface="Andale Mono" charset="0"/>
                <a:cs typeface="Andale Mono" charset="0"/>
              </a:rPr>
              <a:t>BuildingCode</a:t>
            </a:r>
            <a:r>
              <a:rPr lang="en-US" sz="2000" dirty="0">
                <a:solidFill>
                  <a:schemeClr val="accent6"/>
                </a:solidFill>
                <a:latin typeface="Andale Mono" charset="0"/>
                <a:ea typeface="Andale Mono" charset="0"/>
                <a:cs typeface="Andale Mono" charset="0"/>
              </a:rPr>
              <a:t>;</a:t>
            </a:r>
          </a:p>
          <a:p>
            <a:r>
              <a:rPr lang="en-US" dirty="0"/>
              <a:t>How many classes does each instructor teach on average?</a:t>
            </a:r>
          </a:p>
          <a:p>
            <a:pPr marL="457200" lvl="1" indent="0">
              <a:buNone/>
            </a:pPr>
            <a:r>
              <a:rPr lang="en-US" sz="2000" dirty="0">
                <a:solidFill>
                  <a:schemeClr val="accent6"/>
                </a:solidFill>
                <a:latin typeface="Andale Mono" charset="0"/>
                <a:ea typeface="Andale Mono" charset="0"/>
                <a:cs typeface="Andale Mono" charset="0"/>
              </a:rPr>
              <a:t>SELECT AVG(</a:t>
            </a:r>
            <a:r>
              <a:rPr lang="en-US" sz="2000" dirty="0" err="1">
                <a:solidFill>
                  <a:schemeClr val="accent6"/>
                </a:solidFill>
                <a:latin typeface="Andale Mono" charset="0"/>
                <a:ea typeface="Andale Mono" charset="0"/>
                <a:cs typeface="Andale Mono" charset="0"/>
              </a:rPr>
              <a:t>NumClasses</a:t>
            </a:r>
            <a:r>
              <a:rPr lang="en-US" sz="2000" dirty="0">
                <a:solidFill>
                  <a:schemeClr val="accent6"/>
                </a:solidFill>
                <a:latin typeface="Andale Mono" charset="0"/>
                <a:ea typeface="Andale Mono" charset="0"/>
                <a:cs typeface="Andale Mono" charset="0"/>
              </a:rPr>
              <a:t>) FROM</a:t>
            </a:r>
            <a:br>
              <a:rPr lang="en-US" sz="2000" dirty="0">
                <a:solidFill>
                  <a:schemeClr val="accent6"/>
                </a:solidFill>
                <a:latin typeface="Andale Mono" charset="0"/>
                <a:ea typeface="Andale Mono" charset="0"/>
                <a:cs typeface="Andale Mono" charset="0"/>
              </a:rPr>
            </a:br>
            <a:r>
              <a:rPr lang="en-US" sz="2000" dirty="0">
                <a:solidFill>
                  <a:schemeClr val="accent6"/>
                </a:solidFill>
                <a:latin typeface="Andale Mono" charset="0"/>
                <a:ea typeface="Andale Mono" charset="0"/>
                <a:cs typeface="Andale Mono" charset="0"/>
              </a:rPr>
              <a:t>    (SELECT COUNT(*) AS </a:t>
            </a:r>
            <a:r>
              <a:rPr lang="en-US" sz="2000" dirty="0" err="1">
                <a:solidFill>
                  <a:schemeClr val="accent6"/>
                </a:solidFill>
                <a:latin typeface="Andale Mono" charset="0"/>
                <a:ea typeface="Andale Mono" charset="0"/>
                <a:cs typeface="Andale Mono" charset="0"/>
              </a:rPr>
              <a:t>NumClasses</a:t>
            </a:r>
            <a:br>
              <a:rPr lang="en-US" sz="2000" dirty="0">
                <a:solidFill>
                  <a:schemeClr val="accent6"/>
                </a:solidFill>
                <a:latin typeface="Andale Mono" charset="0"/>
                <a:ea typeface="Andale Mono" charset="0"/>
                <a:cs typeface="Andale Mono" charset="0"/>
              </a:rPr>
            </a:br>
            <a:r>
              <a:rPr lang="en-US" sz="2000" dirty="0">
                <a:solidFill>
                  <a:schemeClr val="accent6"/>
                </a:solidFill>
                <a:latin typeface="Andale Mono" charset="0"/>
                <a:ea typeface="Andale Mono" charset="0"/>
                <a:cs typeface="Andale Mono" charset="0"/>
              </a:rPr>
              <a:t>     FROM </a:t>
            </a:r>
            <a:r>
              <a:rPr lang="en-US" sz="2000" dirty="0" err="1">
                <a:solidFill>
                  <a:schemeClr val="accent6"/>
                </a:solidFill>
                <a:latin typeface="Andale Mono" charset="0"/>
                <a:ea typeface="Andale Mono" charset="0"/>
                <a:cs typeface="Andale Mono" charset="0"/>
              </a:rPr>
              <a:t>Faculty_Classes</a:t>
            </a:r>
            <a:r>
              <a:rPr lang="en-US" sz="2000" dirty="0">
                <a:solidFill>
                  <a:schemeClr val="accent6"/>
                </a:solidFill>
                <a:latin typeface="Andale Mono" charset="0"/>
                <a:ea typeface="Andale Mono" charset="0"/>
                <a:cs typeface="Andale Mono" charset="0"/>
              </a:rPr>
              <a:t> GROUP BY </a:t>
            </a:r>
            <a:r>
              <a:rPr lang="en-US" sz="2000" dirty="0" err="1">
                <a:solidFill>
                  <a:schemeClr val="accent6"/>
                </a:solidFill>
                <a:latin typeface="Andale Mono" charset="0"/>
                <a:ea typeface="Andale Mono" charset="0"/>
                <a:cs typeface="Andale Mono" charset="0"/>
              </a:rPr>
              <a:t>StaffID</a:t>
            </a:r>
            <a:r>
              <a:rPr lang="en-US" sz="2000" dirty="0">
                <a:solidFill>
                  <a:schemeClr val="accent6"/>
                </a:solidFill>
                <a:latin typeface="Andale Mono" charset="0"/>
                <a:ea typeface="Andale Mono" charset="0"/>
                <a:cs typeface="Andale Mono" charset="0"/>
              </a:rPr>
              <a:t>);</a:t>
            </a:r>
          </a:p>
          <a:p>
            <a:r>
              <a:rPr lang="en-US" dirty="0"/>
              <a:t>What is the average grade earned by students?</a:t>
            </a:r>
          </a:p>
          <a:p>
            <a:pPr marL="457200" lvl="1" indent="0">
              <a:buNone/>
            </a:pPr>
            <a:r>
              <a:rPr lang="en-US" sz="2200" dirty="0">
                <a:solidFill>
                  <a:schemeClr val="accent6"/>
                </a:solidFill>
                <a:latin typeface="Andale Mono" charset="0"/>
                <a:ea typeface="Andale Mono" charset="0"/>
                <a:cs typeface="Andale Mono" charset="0"/>
              </a:rPr>
              <a:t>SELECT AVG(Grade) FROM </a:t>
            </a:r>
            <a:r>
              <a:rPr lang="en-US" sz="2200" dirty="0" err="1">
                <a:solidFill>
                  <a:schemeClr val="accent6"/>
                </a:solidFill>
                <a:latin typeface="Andale Mono" charset="0"/>
                <a:ea typeface="Andale Mono" charset="0"/>
                <a:cs typeface="Andale Mono" charset="0"/>
              </a:rPr>
              <a:t>Student_Schedules</a:t>
            </a:r>
            <a:r>
              <a:rPr lang="en-US" sz="2200" dirty="0">
                <a:solidFill>
                  <a:schemeClr val="accent6"/>
                </a:solidFill>
                <a:latin typeface="Andale Mono" charset="0"/>
                <a:ea typeface="Andale Mono" charset="0"/>
                <a:cs typeface="Andale Mono" charset="0"/>
              </a:rPr>
              <a:t> WHERE Grade &gt; 0;</a:t>
            </a:r>
          </a:p>
          <a:p>
            <a:endParaRPr lang="en-US" dirty="0">
              <a:solidFill>
                <a:schemeClr val="accent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06639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23906" y="278969"/>
            <a:ext cx="5668093" cy="646279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Last lecture: SQL Basics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3472" y="1146875"/>
            <a:ext cx="6695268" cy="5594888"/>
          </a:xfrm>
        </p:spPr>
        <p:txBody>
          <a:bodyPr>
            <a:normAutofit/>
          </a:bodyPr>
          <a:lstStyle/>
          <a:p>
            <a:r>
              <a:rPr lang="en-US" dirty="0"/>
              <a:t>Showed syntax diagram for SELECT.</a:t>
            </a:r>
          </a:p>
          <a:p>
            <a:r>
              <a:rPr lang="en-US" dirty="0"/>
              <a:t>Described my 7-step process for building a SELECT query.</a:t>
            </a:r>
          </a:p>
          <a:p>
            <a:pPr lvl="1"/>
            <a:r>
              <a:rPr lang="en-US" dirty="0"/>
              <a:t>Start with a short query:</a:t>
            </a:r>
          </a:p>
          <a:p>
            <a:pPr marL="914400" lvl="2" indent="0">
              <a:buNone/>
            </a:pPr>
            <a:r>
              <a:rPr lang="en-US" b="1" dirty="0">
                <a:solidFill>
                  <a:schemeClr val="accent6"/>
                </a:solidFill>
                <a:latin typeface="Courier New" charset="0"/>
                <a:ea typeface="Courier New" charset="0"/>
                <a:cs typeface="Courier New" charset="0"/>
              </a:rPr>
              <a:t>SELECT * FROM </a:t>
            </a:r>
            <a:r>
              <a:rPr lang="en-US" b="1" dirty="0" err="1">
                <a:solidFill>
                  <a:schemeClr val="accent6"/>
                </a:solidFill>
                <a:latin typeface="Courier New" charset="0"/>
                <a:ea typeface="Courier New" charset="0"/>
                <a:cs typeface="Courier New" charset="0"/>
              </a:rPr>
              <a:t>some_table</a:t>
            </a:r>
            <a:endParaRPr lang="en-US" b="1" dirty="0">
              <a:solidFill>
                <a:schemeClr val="accent6"/>
              </a:solidFill>
              <a:latin typeface="Courier New" charset="0"/>
              <a:ea typeface="Courier New" charset="0"/>
              <a:cs typeface="Courier New" charset="0"/>
            </a:endParaRPr>
          </a:p>
          <a:p>
            <a:pPr lvl="1"/>
            <a:r>
              <a:rPr lang="en-US" dirty="0"/>
              <a:t>Gradually refine the results, making the query more complex.</a:t>
            </a:r>
          </a:p>
          <a:p>
            <a:pPr lvl="1"/>
            <a:r>
              <a:rPr lang="en-US" dirty="0"/>
              <a:t>Choose table, filter, choose columns, apply mathematic operations, sort, etc.</a:t>
            </a:r>
          </a:p>
          <a:p>
            <a:r>
              <a:rPr lang="en-US" dirty="0"/>
              <a:t>Demonstrated how to build a query to answer a few questions about recipes.</a:t>
            </a:r>
          </a:p>
        </p:txBody>
      </p:sp>
    </p:spTree>
    <p:extLst>
      <p:ext uri="{BB962C8B-B14F-4D97-AF65-F5344CB8AC3E}">
        <p14:creationId xmlns:p14="http://schemas.microsoft.com/office/powerpoint/2010/main" val="1638333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SELECT steps </a:t>
            </a:r>
            <a:r>
              <a:rPr lang="en-US" sz="2800" dirty="0"/>
              <a:t>(abbreviated)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/>
              <a:t> </a:t>
            </a:r>
            <a:r>
              <a:rPr lang="en-US" dirty="0">
                <a:solidFill>
                  <a:schemeClr val="accent6"/>
                </a:solidFill>
                <a:latin typeface="Andale Mono" charset="0"/>
                <a:ea typeface="Andale Mono" charset="0"/>
                <a:cs typeface="Andale Mono" charset="0"/>
              </a:rPr>
              <a:t>FROM</a:t>
            </a:r>
            <a:r>
              <a:rPr lang="en-US" dirty="0">
                <a:solidFill>
                  <a:srgbClr val="FFFFFF"/>
                </a:solidFill>
              </a:rPr>
              <a:t> </a:t>
            </a:r>
            <a:r>
              <a:rPr lang="en-US" dirty="0"/>
              <a:t>chooses the table of interest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 </a:t>
            </a:r>
            <a:r>
              <a:rPr lang="en-US" dirty="0">
                <a:solidFill>
                  <a:schemeClr val="accent6"/>
                </a:solidFill>
                <a:latin typeface="Andale Mono" charset="0"/>
                <a:ea typeface="Andale Mono" charset="0"/>
                <a:cs typeface="Andale Mono" charset="0"/>
              </a:rPr>
              <a:t>WHERE</a:t>
            </a:r>
            <a:r>
              <a:rPr lang="en-US" dirty="0">
                <a:solidFill>
                  <a:srgbClr val="FFFFFF"/>
                </a:solidFill>
              </a:rPr>
              <a:t> </a:t>
            </a:r>
            <a:r>
              <a:rPr lang="en-US" dirty="0"/>
              <a:t>throws out irrelevant rows</a:t>
            </a:r>
            <a:endParaRPr lang="en-US" sz="2400" dirty="0"/>
          </a:p>
          <a:p>
            <a:pPr marL="514350" indent="-514350">
              <a:buFont typeface="+mj-lt"/>
              <a:buAutoNum type="arabicPeriod"/>
            </a:pPr>
            <a:r>
              <a:rPr lang="en-US" dirty="0">
                <a:ea typeface="Andale Mono" charset="0"/>
                <a:cs typeface="Andale Mono" charset="0"/>
              </a:rPr>
              <a:t> </a:t>
            </a:r>
            <a:r>
              <a:rPr lang="en-US" dirty="0">
                <a:solidFill>
                  <a:schemeClr val="accent6"/>
                </a:solidFill>
                <a:latin typeface="Andale Mono" charset="0"/>
                <a:ea typeface="Andale Mono" charset="0"/>
                <a:cs typeface="Andale Mono" charset="0"/>
              </a:rPr>
              <a:t>GROUP BY</a:t>
            </a:r>
            <a:r>
              <a:rPr lang="en-US" dirty="0">
                <a:solidFill>
                  <a:schemeClr val="accent6"/>
                </a:solidFill>
                <a:ea typeface="Andale Mono" charset="0"/>
                <a:cs typeface="Andale Mono" charset="0"/>
              </a:rPr>
              <a:t> </a:t>
            </a:r>
            <a:r>
              <a:rPr lang="en-US" dirty="0"/>
              <a:t>identifies rows to combine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 </a:t>
            </a:r>
            <a:r>
              <a:rPr lang="en-US" dirty="0">
                <a:solidFill>
                  <a:schemeClr val="accent6"/>
                </a:solidFill>
                <a:latin typeface="Andale Mono" charset="0"/>
                <a:ea typeface="Andale Mono" charset="0"/>
                <a:cs typeface="Andale Mono" charset="0"/>
              </a:rPr>
              <a:t>SELECT</a:t>
            </a:r>
            <a:r>
              <a:rPr lang="en-US" dirty="0"/>
              <a:t> tells what values to return (allowing math and aggregation)</a:t>
            </a:r>
            <a:endParaRPr lang="en-US" sz="2400" dirty="0"/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 </a:t>
            </a:r>
            <a:r>
              <a:rPr lang="en-US" dirty="0">
                <a:solidFill>
                  <a:schemeClr val="accent6"/>
                </a:solidFill>
                <a:latin typeface="Andale Mono" charset="0"/>
                <a:ea typeface="Andale Mono" charset="0"/>
                <a:cs typeface="Andale Mono" charset="0"/>
              </a:rPr>
              <a:t>HAVING</a:t>
            </a:r>
            <a:r>
              <a:rPr lang="en-US" dirty="0">
                <a:solidFill>
                  <a:srgbClr val="FFFFFF"/>
                </a:solidFill>
              </a:rPr>
              <a:t> </a:t>
            </a:r>
            <a:r>
              <a:rPr lang="en-US" dirty="0"/>
              <a:t>throws out irrelevant rows (after aggregation)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 </a:t>
            </a:r>
            <a:r>
              <a:rPr lang="en-US" dirty="0">
                <a:solidFill>
                  <a:schemeClr val="accent6"/>
                </a:solidFill>
                <a:latin typeface="Andale Mono" charset="0"/>
                <a:ea typeface="Andale Mono" charset="0"/>
                <a:cs typeface="Andale Mono" charset="0"/>
              </a:rPr>
              <a:t>ORDER BY</a:t>
            </a:r>
            <a:r>
              <a:rPr lang="en-US" dirty="0">
                <a:solidFill>
                  <a:schemeClr val="accent6"/>
                </a:solidFill>
              </a:rPr>
              <a:t> </a:t>
            </a:r>
            <a:r>
              <a:rPr lang="en-US" dirty="0"/>
              <a:t>sorts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 </a:t>
            </a:r>
            <a:r>
              <a:rPr lang="en-US" dirty="0">
                <a:solidFill>
                  <a:schemeClr val="accent6"/>
                </a:solidFill>
                <a:latin typeface="Andale Mono" charset="0"/>
                <a:ea typeface="Andale Mono" charset="0"/>
                <a:cs typeface="Andale Mono" charset="0"/>
              </a:rPr>
              <a:t>LIMIT</a:t>
            </a:r>
            <a:r>
              <a:rPr lang="en-US" dirty="0"/>
              <a:t> throws out rows based on their position in the results</a:t>
            </a:r>
          </a:p>
          <a:p>
            <a:pPr marL="514350" indent="-514350">
              <a:buFont typeface="+mj-lt"/>
              <a:buAutoNum type="arabicPeriod"/>
            </a:pPr>
            <a:endParaRPr lang="en-US" dirty="0"/>
          </a:p>
          <a:p>
            <a:pPr marL="0" indent="0">
              <a:buNone/>
            </a:pPr>
            <a:r>
              <a:rPr lang="en-US" dirty="0"/>
              <a:t>Each step gets closer to the specific result you want.</a:t>
            </a:r>
          </a:p>
        </p:txBody>
      </p:sp>
    </p:spTree>
    <p:extLst>
      <p:ext uri="{BB962C8B-B14F-4D97-AF65-F5344CB8AC3E}">
        <p14:creationId xmlns:p14="http://schemas.microsoft.com/office/powerpoint/2010/main" val="23186809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Integer vs. </a:t>
            </a:r>
            <a:r>
              <a:rPr lang="en-US" i="1" dirty="0"/>
              <a:t>floating point </a:t>
            </a:r>
            <a:r>
              <a:rPr lang="en-US" dirty="0"/>
              <a:t>division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Computers store numbers in two basic ways:</a:t>
            </a:r>
          </a:p>
          <a:p>
            <a:pPr lvl="1"/>
            <a:r>
              <a:rPr lang="en-US" b="1" dirty="0">
                <a:solidFill>
                  <a:schemeClr val="accent6"/>
                </a:solidFill>
              </a:rPr>
              <a:t>Integers</a:t>
            </a:r>
            <a:r>
              <a:rPr lang="en-US" dirty="0">
                <a:solidFill>
                  <a:schemeClr val="accent6"/>
                </a:solidFill>
              </a:rPr>
              <a:t> </a:t>
            </a:r>
            <a:r>
              <a:rPr lang="en-US" dirty="0"/>
              <a:t>are whole numbers (0, 3, -40,921)</a:t>
            </a:r>
          </a:p>
          <a:p>
            <a:pPr lvl="1"/>
            <a:r>
              <a:rPr lang="en-US" b="1" dirty="0">
                <a:solidFill>
                  <a:schemeClr val="accent6"/>
                </a:solidFill>
              </a:rPr>
              <a:t>Floating Point </a:t>
            </a:r>
            <a:r>
              <a:rPr lang="en-US" dirty="0"/>
              <a:t>numbers (</a:t>
            </a:r>
            <a:r>
              <a:rPr lang="en-US" i="1" dirty="0">
                <a:solidFill>
                  <a:schemeClr val="accent6"/>
                </a:solidFill>
              </a:rPr>
              <a:t>floats</a:t>
            </a:r>
            <a:r>
              <a:rPr lang="en-US" dirty="0"/>
              <a:t>) can be fractional (1.234, 0.0, -9.9×10</a:t>
            </a:r>
            <a:r>
              <a:rPr lang="en-US" baseline="30000" dirty="0"/>
              <a:t>-4</a:t>
            </a:r>
            <a:r>
              <a:rPr lang="en-US" dirty="0"/>
              <a:t>)</a:t>
            </a:r>
          </a:p>
          <a:p>
            <a:r>
              <a:rPr lang="en-US" dirty="0"/>
              <a:t>When doing arithmetic on two integers, an integer is always produced.</a:t>
            </a:r>
          </a:p>
          <a:p>
            <a:pPr lvl="1"/>
            <a:r>
              <a:rPr lang="en-US" dirty="0"/>
              <a:t>1+1 = 2,    2-1=1,   4*3=12,  </a:t>
            </a:r>
            <a:r>
              <a:rPr lang="en-US" b="1" dirty="0">
                <a:solidFill>
                  <a:schemeClr val="accent6"/>
                </a:solidFill>
              </a:rPr>
              <a:t>13/4=3</a:t>
            </a:r>
          </a:p>
          <a:p>
            <a:r>
              <a:rPr lang="en-US" dirty="0"/>
              <a:t>When doing arithmetic involving at least one float, a float is produced.</a:t>
            </a:r>
          </a:p>
          <a:p>
            <a:pPr lvl="1"/>
            <a:r>
              <a:rPr lang="en-US" dirty="0"/>
              <a:t>1.0 + 1.0 = 2.0,    1.5 * 2 = 3.0</a:t>
            </a:r>
            <a:r>
              <a:rPr lang="en-US"/>
              <a:t>,    13/4.0=3.25</a:t>
            </a:r>
            <a:endParaRPr lang="en-US" dirty="0"/>
          </a:p>
          <a:p>
            <a:r>
              <a:rPr lang="en-US" i="1" dirty="0"/>
              <a:t>Integer division is weird </a:t>
            </a:r>
            <a:r>
              <a:rPr lang="mr-IN" dirty="0"/>
              <a:t>–</a:t>
            </a:r>
            <a:r>
              <a:rPr lang="en-US" dirty="0"/>
              <a:t> it always rounds down:   </a:t>
            </a:r>
            <a:r>
              <a:rPr lang="en-US" b="1" dirty="0">
                <a:solidFill>
                  <a:schemeClr val="accent6"/>
                </a:solidFill>
              </a:rPr>
              <a:t>2/3 = 0</a:t>
            </a:r>
            <a:r>
              <a:rPr lang="en-US" dirty="0"/>
              <a:t>,     </a:t>
            </a:r>
            <a:r>
              <a:rPr lang="en-US" b="1" dirty="0">
                <a:solidFill>
                  <a:schemeClr val="accent6"/>
                </a:solidFill>
              </a:rPr>
              <a:t>-5/2 = -3</a:t>
            </a:r>
          </a:p>
          <a:p>
            <a:r>
              <a:rPr lang="en-US" dirty="0"/>
              <a:t>Usually you need floating-point (not integer) division in your queries.</a:t>
            </a:r>
          </a:p>
          <a:p>
            <a:pPr lvl="1"/>
            <a:r>
              <a:rPr lang="en-US" dirty="0"/>
              <a:t>Just precede the expression with a floating point operation to force the division to be floating point:  </a:t>
            </a:r>
            <a:r>
              <a:rPr lang="en-US" b="1" dirty="0">
                <a:solidFill>
                  <a:schemeClr val="accent6"/>
                </a:solidFill>
              </a:rPr>
              <a:t>1.0 * -5 / 2 = -2.5</a:t>
            </a:r>
          </a:p>
        </p:txBody>
      </p:sp>
    </p:spTree>
    <p:extLst>
      <p:ext uri="{BB962C8B-B14F-4D97-AF65-F5344CB8AC3E}">
        <p14:creationId xmlns:p14="http://schemas.microsoft.com/office/powerpoint/2010/main" val="149556240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Aggregation functions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/>
              <a:t>COUNT,  SUM,  MIN,  MAX,  AVG</a:t>
            </a:r>
          </a:p>
          <a:p>
            <a:r>
              <a:rPr lang="en-US" dirty="0"/>
              <a:t>These can be used to print out values that depend on multiple rows.</a:t>
            </a:r>
          </a:p>
          <a:p>
            <a:r>
              <a:rPr lang="en-US" dirty="0"/>
              <a:t>For example, how many ounces of ingredients are used?</a:t>
            </a:r>
          </a:p>
          <a:p>
            <a:pPr lvl="1"/>
            <a:r>
              <a:rPr lang="en-US" dirty="0"/>
              <a:t>We have to add up the “Amount” from many rows to get this answer:</a:t>
            </a:r>
          </a:p>
          <a:p>
            <a:pPr marL="457200" lvl="1" indent="0">
              <a:buNone/>
            </a:pPr>
            <a:r>
              <a:rPr lang="en-US" dirty="0">
                <a:solidFill>
                  <a:schemeClr val="accent6"/>
                </a:solidFill>
                <a:latin typeface="Courier New" charset="0"/>
                <a:ea typeface="Courier New" charset="0"/>
                <a:cs typeface="Courier New" charset="0"/>
              </a:rPr>
              <a:t>SELECT </a:t>
            </a:r>
            <a:r>
              <a:rPr lang="en-US" b="1" dirty="0">
                <a:solidFill>
                  <a:schemeClr val="accent6"/>
                </a:solidFill>
                <a:latin typeface="Courier New" charset="0"/>
                <a:ea typeface="Courier New" charset="0"/>
                <a:cs typeface="Courier New" charset="0"/>
              </a:rPr>
              <a:t>SUM(Amount) </a:t>
            </a:r>
            <a:r>
              <a:rPr lang="en-US" dirty="0">
                <a:solidFill>
                  <a:schemeClr val="accent6"/>
                </a:solidFill>
                <a:latin typeface="Courier New" charset="0"/>
                <a:ea typeface="Courier New" charset="0"/>
                <a:cs typeface="Courier New" charset="0"/>
              </a:rPr>
              <a:t>FROM </a:t>
            </a:r>
            <a:r>
              <a:rPr lang="en-US" dirty="0" err="1">
                <a:solidFill>
                  <a:schemeClr val="accent6"/>
                </a:solidFill>
                <a:latin typeface="Courier New" charset="0"/>
                <a:ea typeface="Courier New" charset="0"/>
                <a:cs typeface="Courier New" charset="0"/>
              </a:rPr>
              <a:t>Recipe_Ingredients</a:t>
            </a:r>
            <a:br>
              <a:rPr lang="en-US" dirty="0">
                <a:solidFill>
                  <a:schemeClr val="accent6"/>
                </a:solidFill>
                <a:latin typeface="Courier New" charset="0"/>
                <a:ea typeface="Courier New" charset="0"/>
                <a:cs typeface="Courier New" charset="0"/>
              </a:rPr>
            </a:br>
            <a:r>
              <a:rPr lang="en-US" dirty="0">
                <a:solidFill>
                  <a:schemeClr val="accent6"/>
                </a:solidFill>
                <a:latin typeface="Courier New" charset="0"/>
                <a:ea typeface="Courier New" charset="0"/>
                <a:cs typeface="Courier New" charset="0"/>
              </a:rPr>
              <a:t>  WHERE </a:t>
            </a:r>
            <a:r>
              <a:rPr lang="en-US" dirty="0" err="1">
                <a:solidFill>
                  <a:schemeClr val="accent6"/>
                </a:solidFill>
                <a:latin typeface="Courier New" charset="0"/>
                <a:ea typeface="Courier New" charset="0"/>
                <a:cs typeface="Courier New" charset="0"/>
              </a:rPr>
              <a:t>MeasureAmountID</a:t>
            </a:r>
            <a:r>
              <a:rPr lang="en-US" dirty="0">
                <a:solidFill>
                  <a:schemeClr val="accent6"/>
                </a:solidFill>
                <a:latin typeface="Courier New" charset="0"/>
                <a:ea typeface="Courier New" charset="0"/>
                <a:cs typeface="Courier New" charset="0"/>
              </a:rPr>
              <a:t>=1;</a:t>
            </a:r>
          </a:p>
          <a:p>
            <a:pPr lvl="1"/>
            <a:r>
              <a:rPr lang="en-US" dirty="0"/>
              <a:t>(“ounce” corresponds to </a:t>
            </a:r>
            <a:r>
              <a:rPr lang="en-US" dirty="0" err="1"/>
              <a:t>MeasureAmountID</a:t>
            </a:r>
            <a:r>
              <a:rPr lang="en-US" dirty="0"/>
              <a:t>=1)</a:t>
            </a:r>
            <a:br>
              <a:rPr lang="en-US" dirty="0"/>
            </a:br>
            <a:endParaRPr lang="en-US" dirty="0"/>
          </a:p>
          <a:p>
            <a:r>
              <a:rPr lang="en-US" dirty="0">
                <a:ea typeface="Courier New" charset="0"/>
                <a:cs typeface="Courier New" charset="0"/>
              </a:rPr>
              <a:t>Normally, aggregation applies to all the rows, but…</a:t>
            </a:r>
          </a:p>
          <a:p>
            <a:r>
              <a:rPr lang="en-US" dirty="0">
                <a:latin typeface="Courier New" charset="0"/>
                <a:ea typeface="Courier New" charset="0"/>
                <a:cs typeface="Courier New" charset="0"/>
              </a:rPr>
              <a:t>GROUP BY </a:t>
            </a:r>
            <a:r>
              <a:rPr lang="en-US" dirty="0"/>
              <a:t>causes aggregations to occur on subsets of rows, where rows are grouped according to some rule.</a:t>
            </a:r>
          </a:p>
          <a:p>
            <a:pPr lvl="1"/>
            <a:r>
              <a:rPr lang="en-US" dirty="0"/>
              <a:t>Each group contains rows having the same value for the grouping expression </a:t>
            </a:r>
            <a:br>
              <a:rPr lang="en-US" dirty="0"/>
            </a:br>
            <a:endParaRPr lang="en-US" dirty="0"/>
          </a:p>
          <a:p>
            <a:pPr marL="457200" lvl="1" indent="0">
              <a:buNone/>
            </a:pPr>
            <a:r>
              <a:rPr lang="en-US" dirty="0">
                <a:solidFill>
                  <a:schemeClr val="accent6"/>
                </a:solidFill>
                <a:latin typeface="Courier New" charset="0"/>
                <a:ea typeface="Courier New" charset="0"/>
                <a:cs typeface="Courier New" charset="0"/>
              </a:rPr>
              <a:t>SELECT SUM(Amount) FROM </a:t>
            </a:r>
            <a:r>
              <a:rPr lang="en-US" dirty="0" err="1">
                <a:solidFill>
                  <a:schemeClr val="accent6"/>
                </a:solidFill>
                <a:latin typeface="Courier New" charset="0"/>
                <a:ea typeface="Courier New" charset="0"/>
                <a:cs typeface="Courier New" charset="0"/>
              </a:rPr>
              <a:t>Recipe_Ingredients</a:t>
            </a:r>
            <a:br>
              <a:rPr lang="en-US" dirty="0">
                <a:solidFill>
                  <a:schemeClr val="accent6"/>
                </a:solidFill>
                <a:latin typeface="Courier New" charset="0"/>
                <a:ea typeface="Courier New" charset="0"/>
                <a:cs typeface="Courier New" charset="0"/>
              </a:rPr>
            </a:br>
            <a:r>
              <a:rPr lang="en-US" dirty="0">
                <a:solidFill>
                  <a:schemeClr val="accent6"/>
                </a:solidFill>
                <a:latin typeface="Courier New" charset="0"/>
                <a:ea typeface="Courier New" charset="0"/>
                <a:cs typeface="Courier New" charset="0"/>
              </a:rPr>
              <a:t>  </a:t>
            </a:r>
            <a:r>
              <a:rPr lang="en-US" b="1" dirty="0">
                <a:solidFill>
                  <a:schemeClr val="accent6"/>
                </a:solidFill>
                <a:latin typeface="Courier New" charset="0"/>
                <a:ea typeface="Courier New" charset="0"/>
                <a:cs typeface="Courier New" charset="0"/>
              </a:rPr>
              <a:t>GROUP BY </a:t>
            </a:r>
            <a:r>
              <a:rPr lang="en-US" b="1" dirty="0" err="1">
                <a:solidFill>
                  <a:schemeClr val="accent6"/>
                </a:solidFill>
                <a:latin typeface="Courier New" charset="0"/>
                <a:ea typeface="Courier New" charset="0"/>
                <a:cs typeface="Courier New" charset="0"/>
              </a:rPr>
              <a:t>MeasureAmountID</a:t>
            </a:r>
            <a:r>
              <a:rPr lang="en-US" dirty="0">
                <a:solidFill>
                  <a:schemeClr val="accent6"/>
                </a:solidFill>
                <a:latin typeface="Courier New" charset="0"/>
                <a:ea typeface="Courier New" charset="0"/>
                <a:cs typeface="Courier New" charset="0"/>
              </a:rPr>
              <a:t>;</a:t>
            </a:r>
          </a:p>
          <a:p>
            <a:pPr lvl="1"/>
            <a:r>
              <a:rPr lang="en-US" dirty="0">
                <a:ea typeface="Courier New" charset="0"/>
                <a:cs typeface="Courier New" charset="0"/>
              </a:rPr>
              <a:t>Same as above, but list amounts of all ingredients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148950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Subqueries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Any single value, list of values, or table can be replaced by a subquery</a:t>
            </a:r>
          </a:p>
          <a:p>
            <a:r>
              <a:rPr lang="en-US" dirty="0"/>
              <a:t>A </a:t>
            </a:r>
            <a:r>
              <a:rPr lang="en-US" b="1" dirty="0"/>
              <a:t>subquery</a:t>
            </a:r>
            <a:r>
              <a:rPr lang="en-US" dirty="0"/>
              <a:t> is a query that appears inside of parentheses.</a:t>
            </a:r>
          </a:p>
          <a:p>
            <a:pPr lvl="1"/>
            <a:r>
              <a:rPr lang="en-US" dirty="0"/>
              <a:t>The subquery is computed first </a:t>
            </a:r>
            <a:r>
              <a:rPr lang="en-US"/>
              <a:t>and its result is “plugged </a:t>
            </a:r>
            <a:r>
              <a:rPr lang="en-US" dirty="0"/>
              <a:t>into” the parent expression.</a:t>
            </a:r>
          </a:p>
          <a:p>
            <a:endParaRPr lang="en-US" dirty="0"/>
          </a:p>
          <a:p>
            <a:pPr marL="457200" lvl="1" indent="0">
              <a:buNone/>
            </a:pPr>
            <a:r>
              <a:rPr lang="en-US" dirty="0">
                <a:solidFill>
                  <a:schemeClr val="accent6"/>
                </a:solidFill>
                <a:latin typeface="Courier New" charset="0"/>
                <a:ea typeface="Courier New" charset="0"/>
                <a:cs typeface="Courier New" charset="0"/>
              </a:rPr>
              <a:t>SELECT SUM(Amount)</a:t>
            </a:r>
            <a:r>
              <a:rPr lang="en-US" b="1" dirty="0">
                <a:solidFill>
                  <a:schemeClr val="accent6"/>
                </a:solidFill>
                <a:latin typeface="Courier New" charset="0"/>
                <a:ea typeface="Courier New" charset="0"/>
                <a:cs typeface="Courier New" charset="0"/>
              </a:rPr>
              <a:t> </a:t>
            </a:r>
            <a:r>
              <a:rPr lang="en-US" dirty="0">
                <a:solidFill>
                  <a:schemeClr val="accent6"/>
                </a:solidFill>
                <a:latin typeface="Courier New" charset="0"/>
                <a:ea typeface="Courier New" charset="0"/>
                <a:cs typeface="Courier New" charset="0"/>
              </a:rPr>
              <a:t>FROM </a:t>
            </a:r>
            <a:r>
              <a:rPr lang="en-US" dirty="0" err="1">
                <a:solidFill>
                  <a:schemeClr val="accent6"/>
                </a:solidFill>
                <a:latin typeface="Courier New" charset="0"/>
                <a:ea typeface="Courier New" charset="0"/>
                <a:cs typeface="Courier New" charset="0"/>
              </a:rPr>
              <a:t>Recipe_Ingredients</a:t>
            </a:r>
            <a:br>
              <a:rPr lang="en-US" dirty="0">
                <a:solidFill>
                  <a:schemeClr val="accent6"/>
                </a:solidFill>
                <a:latin typeface="Courier New" charset="0"/>
                <a:ea typeface="Courier New" charset="0"/>
                <a:cs typeface="Courier New" charset="0"/>
              </a:rPr>
            </a:br>
            <a:r>
              <a:rPr lang="en-US" dirty="0">
                <a:solidFill>
                  <a:schemeClr val="accent6"/>
                </a:solidFill>
                <a:latin typeface="Courier New" charset="0"/>
                <a:ea typeface="Courier New" charset="0"/>
                <a:cs typeface="Courier New" charset="0"/>
              </a:rPr>
              <a:t>  WHERE </a:t>
            </a:r>
            <a:r>
              <a:rPr lang="en-US" dirty="0" err="1">
                <a:solidFill>
                  <a:schemeClr val="accent6"/>
                </a:solidFill>
                <a:latin typeface="Courier New" charset="0"/>
                <a:ea typeface="Courier New" charset="0"/>
                <a:cs typeface="Courier New" charset="0"/>
              </a:rPr>
              <a:t>MeasureAmountID</a:t>
            </a:r>
            <a:r>
              <a:rPr lang="en-US" dirty="0">
                <a:solidFill>
                  <a:schemeClr val="accent6"/>
                </a:solidFill>
                <a:latin typeface="Courier New" charset="0"/>
                <a:ea typeface="Courier New" charset="0"/>
                <a:cs typeface="Courier New" charset="0"/>
              </a:rPr>
              <a:t>=</a:t>
            </a:r>
          </a:p>
          <a:p>
            <a:pPr marL="457200" lvl="1" indent="0">
              <a:buNone/>
            </a:pPr>
            <a:r>
              <a:rPr lang="en-US" dirty="0">
                <a:solidFill>
                  <a:schemeClr val="accent6"/>
                </a:solidFill>
                <a:latin typeface="Courier New" charset="0"/>
                <a:ea typeface="Courier New" charset="0"/>
                <a:cs typeface="Courier New" charset="0"/>
              </a:rPr>
              <a:t>   </a:t>
            </a:r>
            <a:r>
              <a:rPr lang="en-US" b="1" dirty="0">
                <a:solidFill>
                  <a:schemeClr val="accent6"/>
                </a:solidFill>
                <a:latin typeface="Courier New" charset="0"/>
                <a:ea typeface="Courier New" charset="0"/>
                <a:cs typeface="Courier New" charset="0"/>
              </a:rPr>
              <a:t>(SELECT </a:t>
            </a:r>
            <a:r>
              <a:rPr lang="en-US" b="1" dirty="0" err="1">
                <a:solidFill>
                  <a:schemeClr val="accent6"/>
                </a:solidFill>
                <a:latin typeface="Courier New" charset="0"/>
                <a:ea typeface="Courier New" charset="0"/>
                <a:cs typeface="Courier New" charset="0"/>
              </a:rPr>
              <a:t>MeasureAmountID</a:t>
            </a:r>
            <a:r>
              <a:rPr lang="en-US" b="1" dirty="0">
                <a:solidFill>
                  <a:schemeClr val="accent6"/>
                </a:solidFill>
                <a:latin typeface="Courier New" charset="0"/>
                <a:ea typeface="Courier New" charset="0"/>
                <a:cs typeface="Courier New" charset="0"/>
              </a:rPr>
              <a:t> FROM Measurements</a:t>
            </a:r>
          </a:p>
          <a:p>
            <a:pPr marL="457200" lvl="1" indent="0">
              <a:buNone/>
            </a:pPr>
            <a:r>
              <a:rPr lang="en-US" b="1" dirty="0">
                <a:solidFill>
                  <a:schemeClr val="accent6"/>
                </a:solidFill>
                <a:latin typeface="Courier New" charset="0"/>
                <a:ea typeface="Courier New" charset="0"/>
                <a:cs typeface="Courier New" charset="0"/>
              </a:rPr>
              <a:t>    WHERE </a:t>
            </a:r>
            <a:r>
              <a:rPr lang="en-US" b="1" dirty="0" err="1">
                <a:solidFill>
                  <a:schemeClr val="accent6"/>
                </a:solidFill>
                <a:latin typeface="Courier New" charset="0"/>
                <a:ea typeface="Courier New" charset="0"/>
                <a:cs typeface="Courier New" charset="0"/>
              </a:rPr>
              <a:t>MeasurementDescription</a:t>
            </a:r>
            <a:r>
              <a:rPr lang="en-US" b="1" dirty="0">
                <a:solidFill>
                  <a:schemeClr val="accent6"/>
                </a:solidFill>
                <a:latin typeface="Courier New" charset="0"/>
                <a:ea typeface="Courier New" charset="0"/>
                <a:cs typeface="Courier New" charset="0"/>
              </a:rPr>
              <a:t>="Ounce")</a:t>
            </a:r>
            <a:r>
              <a:rPr lang="en-US" dirty="0">
                <a:solidFill>
                  <a:schemeClr val="accent6"/>
                </a:solidFill>
                <a:latin typeface="Courier New" charset="0"/>
                <a:ea typeface="Courier New" charset="0"/>
                <a:cs typeface="Courier New" charset="0"/>
              </a:rPr>
              <a:t>;</a:t>
            </a:r>
          </a:p>
        </p:txBody>
      </p:sp>
    </p:spTree>
    <p:extLst>
      <p:ext uri="{BB962C8B-B14F-4D97-AF65-F5344CB8AC3E}">
        <p14:creationId xmlns:p14="http://schemas.microsoft.com/office/powerpoint/2010/main" val="194726011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SalesOrders.sqlite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List all customers in California (CA).  Count them.</a:t>
            </a:r>
          </a:p>
          <a:p>
            <a:r>
              <a:rPr lang="en-US" dirty="0"/>
              <a:t>List all customers in a west coast state (CA, OR, WA).</a:t>
            </a:r>
          </a:p>
          <a:p>
            <a:r>
              <a:rPr lang="en-US" dirty="0"/>
              <a:t>Count the unique customer area codes in California (CA).</a:t>
            </a:r>
          </a:p>
          <a:p>
            <a:r>
              <a:rPr lang="en-US" dirty="0"/>
              <a:t>What is the full address of customer John </a:t>
            </a:r>
            <a:r>
              <a:rPr lang="en-US" dirty="0" err="1"/>
              <a:t>Viescas</a:t>
            </a:r>
            <a:r>
              <a:rPr lang="en-US" dirty="0"/>
              <a:t>?</a:t>
            </a:r>
          </a:p>
          <a:p>
            <a:r>
              <a:rPr lang="en-US" dirty="0"/>
              <a:t>What is the most expensive product?  Cheapest?  Cheapest 5?</a:t>
            </a:r>
          </a:p>
          <a:p>
            <a:r>
              <a:rPr lang="en-US" dirty="0"/>
              <a:t>What is the value of the product inventory on hand?  Bike inventory?</a:t>
            </a:r>
          </a:p>
        </p:txBody>
      </p:sp>
    </p:spTree>
    <p:extLst>
      <p:ext uri="{BB962C8B-B14F-4D97-AF65-F5344CB8AC3E}">
        <p14:creationId xmlns:p14="http://schemas.microsoft.com/office/powerpoint/2010/main" val="210143055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61992"/>
            <a:ext cx="10515600" cy="449451"/>
          </a:xfrm>
        </p:spPr>
        <p:txBody>
          <a:bodyPr>
            <a:noAutofit/>
          </a:bodyPr>
          <a:lstStyle/>
          <a:p>
            <a:r>
              <a:rPr lang="en-US" sz="3200" dirty="0"/>
              <a:t>List all customers in California (CA).  Count them.</a:t>
            </a:r>
          </a:p>
        </p:txBody>
      </p:sp>
    </p:spTree>
    <p:extLst>
      <p:ext uri="{BB962C8B-B14F-4D97-AF65-F5344CB8AC3E}">
        <p14:creationId xmlns:p14="http://schemas.microsoft.com/office/powerpoint/2010/main" val="122732974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Inversion-friendly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932092"/>
      </a:accent6>
      <a:hlink>
        <a:srgbClr val="0563C1"/>
      </a:hlink>
      <a:folHlink>
        <a:srgbClr val="954F72"/>
      </a:folHlink>
    </a:clrScheme>
    <a:fontScheme name="Garamond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18132</TotalTime>
  <Words>822</Words>
  <Application>Microsoft Macintosh PowerPoint</Application>
  <PresentationFormat>Widescreen</PresentationFormat>
  <Paragraphs>106</Paragraphs>
  <Slides>21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8" baseType="lpstr">
      <vt:lpstr>Andale Mono</vt:lpstr>
      <vt:lpstr>Arial</vt:lpstr>
      <vt:lpstr>Calibri</vt:lpstr>
      <vt:lpstr>Courier New</vt:lpstr>
      <vt:lpstr>Garamond</vt:lpstr>
      <vt:lpstr>Mangal</vt:lpstr>
      <vt:lpstr>Office Theme</vt:lpstr>
      <vt:lpstr>EECS-317 Data Management and Information Processing  Lecture 3 – More SQL</vt:lpstr>
      <vt:lpstr>Announcements</vt:lpstr>
      <vt:lpstr>Last lecture: SQL Basics</vt:lpstr>
      <vt:lpstr>SELECT steps (abbreviated)</vt:lpstr>
      <vt:lpstr>Integer vs. floating point division</vt:lpstr>
      <vt:lpstr>Aggregation functions</vt:lpstr>
      <vt:lpstr>Subqueries</vt:lpstr>
      <vt:lpstr>SalesOrders.sqlite</vt:lpstr>
      <vt:lpstr>List all customers in California (CA).  Count them.</vt:lpstr>
      <vt:lpstr>List all customers in a west coast state (CA, OR, WA).</vt:lpstr>
      <vt:lpstr>Count the unique customer area codes in California (CA).</vt:lpstr>
      <vt:lpstr>What is the full address of customer John Viescas?</vt:lpstr>
      <vt:lpstr>What is the single most expensive product?  Cheapest?  Cheapest 5?</vt:lpstr>
      <vt:lpstr>What is the value of the product inventory on hand?  Bike inventory?</vt:lpstr>
      <vt:lpstr>SalesOrders.sqlite (answers)</vt:lpstr>
      <vt:lpstr>SchoolScheduling.sqlite</vt:lpstr>
      <vt:lpstr>What is the mean average classroom capacity?  Median?</vt:lpstr>
      <vt:lpstr>How much classroom capacity is there in each building? (Hint: use “GROUP BY BuildingCode”)</vt:lpstr>
      <vt:lpstr>How many classes does each instructor teach on average?</vt:lpstr>
      <vt:lpstr>What is the average grade earned by students?</vt:lpstr>
      <vt:lpstr>SchoolScheduling.sqlite (answers)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EECS 317 Data Management and Information Processing</dc:title>
  <dc:creator>Stephen Tarzia</dc:creator>
  <cp:lastModifiedBy>Stephen Tarzia</cp:lastModifiedBy>
  <cp:revision>804</cp:revision>
  <cp:lastPrinted>2019-04-09T17:22:12Z</cp:lastPrinted>
  <dcterms:created xsi:type="dcterms:W3CDTF">2017-09-19T21:33:23Z</dcterms:created>
  <dcterms:modified xsi:type="dcterms:W3CDTF">2019-04-09T17:22:36Z</dcterms:modified>
</cp:coreProperties>
</file>