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05" r:id="rId3"/>
    <p:sldId id="289" r:id="rId4"/>
    <p:sldId id="317" r:id="rId5"/>
    <p:sldId id="326" r:id="rId6"/>
    <p:sldId id="327" r:id="rId7"/>
    <p:sldId id="329" r:id="rId8"/>
    <p:sldId id="330" r:id="rId9"/>
    <p:sldId id="328" r:id="rId10"/>
    <p:sldId id="331" r:id="rId11"/>
    <p:sldId id="332" r:id="rId12"/>
    <p:sldId id="306" r:id="rId13"/>
    <p:sldId id="307" r:id="rId14"/>
    <p:sldId id="308" r:id="rId15"/>
    <p:sldId id="309" r:id="rId16"/>
    <p:sldId id="310" r:id="rId17"/>
    <p:sldId id="311" r:id="rId18"/>
    <p:sldId id="312" r:id="rId19"/>
    <p:sldId id="313" r:id="rId20"/>
    <p:sldId id="314" r:id="rId21"/>
    <p:sldId id="315" r:id="rId22"/>
    <p:sldId id="316" r:id="rId23"/>
    <p:sldId id="318" r:id="rId24"/>
    <p:sldId id="319" r:id="rId25"/>
    <p:sldId id="320" r:id="rId26"/>
    <p:sldId id="321" r:id="rId27"/>
    <p:sldId id="322" r:id="rId28"/>
    <p:sldId id="323" r:id="rId29"/>
    <p:sldId id="324" r:id="rId30"/>
    <p:sldId id="325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289"/>
            <p14:sldId id="317"/>
            <p14:sldId id="326"/>
            <p14:sldId id="327"/>
            <p14:sldId id="329"/>
            <p14:sldId id="330"/>
            <p14:sldId id="328"/>
            <p14:sldId id="331"/>
            <p14:sldId id="332"/>
            <p14:sldId id="306"/>
            <p14:sldId id="307"/>
            <p14:sldId id="308"/>
            <p14:sldId id="309"/>
            <p14:sldId id="310"/>
            <p14:sldId id="311"/>
            <p14:sldId id="312"/>
            <p14:sldId id="313"/>
            <p14:sldId id="314"/>
            <p14:sldId id="315"/>
            <p14:sldId id="316"/>
            <p14:sldId id="318"/>
            <p14:sldId id="319"/>
            <p14:sldId id="320"/>
            <p14:sldId id="321"/>
            <p14:sldId id="322"/>
            <p14:sldId id="323"/>
            <p14:sldId id="324"/>
            <p14:sldId id="325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52"/>
    <p:restoredTop sz="88321"/>
  </p:normalViewPr>
  <p:slideViewPr>
    <p:cSldViewPr snapToGrid="0" snapToObjects="1">
      <p:cViewPr varScale="1">
        <p:scale>
          <a:sx n="82" d="100"/>
          <a:sy n="82" d="100"/>
        </p:scale>
        <p:origin x="200" y="168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4/10/19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4/10/19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62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13912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34309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19342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2166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130295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8686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1680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Number of rows in the result will equal</a:t>
            </a:r>
            <a:r>
              <a:rPr lang="en-US" baseline="0" dirty="0"/>
              <a:t> the number of unique values taken by the grouping criterion.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0394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Number of rows in the result will equal</a:t>
            </a:r>
            <a:r>
              <a:rPr lang="en-US" baseline="0" dirty="0"/>
              <a:t> the number of unique values taken by the grouping criterion.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59722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11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03162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3952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9485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67098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66604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5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0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6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21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38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79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5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58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4 </a:t>
            </a:r>
            <a:r>
              <a:rPr lang="mr-IN" dirty="0"/>
              <a:t>–</a:t>
            </a:r>
            <a:r>
              <a:rPr lang="en-US" dirty="0"/>
              <a:t> GROUP BY and INNER JOINs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D8A0-63B1-C141-AA0C-A8312515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1084141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AVG(price)</a:t>
            </a:r>
            <a:br>
              <a:rPr lang="en-US" dirty="0"/>
            </a:br>
            <a:r>
              <a:rPr lang="en-US" dirty="0"/>
              <a:t>FROM product </a:t>
            </a:r>
            <a:r>
              <a:rPr lang="en-US" b="1" dirty="0"/>
              <a:t>GROUP BY “hello”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676BA-95ED-5345-BFA6-ECF09492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474" y="1391766"/>
            <a:ext cx="5765101" cy="530023"/>
          </a:xfrm>
        </p:spPr>
        <p:txBody>
          <a:bodyPr/>
          <a:lstStyle/>
          <a:p>
            <a:r>
              <a:rPr lang="en-US" dirty="0"/>
              <a:t>Table “product”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F6C4A65-3DCF-4F41-B5A0-C0938099A0EB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31775" y="1934949"/>
          <a:ext cx="620002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040">
                  <a:extLst>
                    <a:ext uri="{9D8B030D-6E8A-4147-A177-3AD203B41FA5}">
                      <a16:colId xmlns:a16="http://schemas.microsoft.com/office/drawing/2014/main" val="1521453508"/>
                    </a:ext>
                  </a:extLst>
                </a:gridCol>
                <a:gridCol w="2699809">
                  <a:extLst>
                    <a:ext uri="{9D8B030D-6E8A-4147-A177-3AD203B41FA5}">
                      <a16:colId xmlns:a16="http://schemas.microsoft.com/office/drawing/2014/main" val="353941225"/>
                    </a:ext>
                  </a:extLst>
                </a:gridCol>
                <a:gridCol w="1216580">
                  <a:extLst>
                    <a:ext uri="{9D8B030D-6E8A-4147-A177-3AD203B41FA5}">
                      <a16:colId xmlns:a16="http://schemas.microsoft.com/office/drawing/2014/main" val="4216693054"/>
                    </a:ext>
                  </a:extLst>
                </a:gridCol>
                <a:gridCol w="1649593">
                  <a:extLst>
                    <a:ext uri="{9D8B030D-6E8A-4147-A177-3AD203B41FA5}">
                      <a16:colId xmlns:a16="http://schemas.microsoft.com/office/drawing/2014/main" val="125496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5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Quart Skim 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Rye Bread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9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1lb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5.99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53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32oz Yogurt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93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Navel Orange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19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Pineapple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5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9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Spinach (bunch)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102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39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3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03425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677D1-5275-7444-8F97-FABEFAC7D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6633" y="1391766"/>
            <a:ext cx="5203556" cy="53002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219BA4-A973-6845-9213-F265039E8C7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08627587"/>
              </p:ext>
            </p:extLst>
          </p:nvPr>
        </p:nvGraphicFramePr>
        <p:xfrm>
          <a:off x="6776633" y="1934949"/>
          <a:ext cx="1803616" cy="8305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3616">
                  <a:extLst>
                    <a:ext uri="{9D8B030D-6E8A-4147-A177-3AD203B41FA5}">
                      <a16:colId xmlns:a16="http://schemas.microsoft.com/office/drawing/2014/main" val="1314402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AVG(price)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2.73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385480643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F3B544-3349-F748-AF15-0FC1CF783A61}"/>
              </a:ext>
            </a:extLst>
          </p:cNvPr>
          <p:cNvSpPr txBox="1"/>
          <p:nvPr/>
        </p:nvSpPr>
        <p:spPr>
          <a:xfrm>
            <a:off x="6776633" y="3192127"/>
            <a:ext cx="5160935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This GROUP BY is weird.  </a:t>
            </a:r>
            <a:r>
              <a:rPr lang="en-US" sz="2800" dirty="0">
                <a:sym typeface="Wingdings" pitchFamily="2" charset="2"/>
              </a:rPr>
              <a:t></a:t>
            </a:r>
          </a:p>
          <a:p>
            <a:r>
              <a:rPr lang="en-US" sz="2800" dirty="0"/>
              <a:t>“hello” is the same for every row, so it always aggregates all rows to one output row.</a:t>
            </a:r>
          </a:p>
          <a:p>
            <a:endParaRPr lang="en-US" sz="2800" dirty="0"/>
          </a:p>
          <a:p>
            <a:r>
              <a:rPr lang="en-US" sz="2800" dirty="0"/>
              <a:t>AVG would have given the same result without any GROUP BY.</a:t>
            </a:r>
          </a:p>
        </p:txBody>
      </p:sp>
    </p:spTree>
    <p:extLst>
      <p:ext uri="{BB962C8B-B14F-4D97-AF65-F5344CB8AC3E}">
        <p14:creationId xmlns:p14="http://schemas.microsoft.com/office/powerpoint/2010/main" val="39687555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D8A0-63B1-C141-AA0C-A8312515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1084141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category=2, AVG(price)</a:t>
            </a:r>
            <a:br>
              <a:rPr lang="en-US" dirty="0"/>
            </a:br>
            <a:r>
              <a:rPr lang="en-US" dirty="0"/>
              <a:t>FROM product </a:t>
            </a:r>
            <a:r>
              <a:rPr lang="en-US" b="1" dirty="0"/>
              <a:t>GROUP BY category=2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676BA-95ED-5345-BFA6-ECF09492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474" y="1391766"/>
            <a:ext cx="5765101" cy="530023"/>
          </a:xfrm>
        </p:spPr>
        <p:txBody>
          <a:bodyPr/>
          <a:lstStyle/>
          <a:p>
            <a:r>
              <a:rPr lang="en-US" dirty="0"/>
              <a:t>Table “product”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F6C4A65-3DCF-4F41-B5A0-C0938099A0EB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31775" y="1934949"/>
          <a:ext cx="620002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040">
                  <a:extLst>
                    <a:ext uri="{9D8B030D-6E8A-4147-A177-3AD203B41FA5}">
                      <a16:colId xmlns:a16="http://schemas.microsoft.com/office/drawing/2014/main" val="1521453508"/>
                    </a:ext>
                  </a:extLst>
                </a:gridCol>
                <a:gridCol w="2699809">
                  <a:extLst>
                    <a:ext uri="{9D8B030D-6E8A-4147-A177-3AD203B41FA5}">
                      <a16:colId xmlns:a16="http://schemas.microsoft.com/office/drawing/2014/main" val="353941225"/>
                    </a:ext>
                  </a:extLst>
                </a:gridCol>
                <a:gridCol w="1216580">
                  <a:extLst>
                    <a:ext uri="{9D8B030D-6E8A-4147-A177-3AD203B41FA5}">
                      <a16:colId xmlns:a16="http://schemas.microsoft.com/office/drawing/2014/main" val="4216693054"/>
                    </a:ext>
                  </a:extLst>
                </a:gridCol>
                <a:gridCol w="1649593">
                  <a:extLst>
                    <a:ext uri="{9D8B030D-6E8A-4147-A177-3AD203B41FA5}">
                      <a16:colId xmlns:a16="http://schemas.microsoft.com/office/drawing/2014/main" val="125496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5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Quart Skim 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Rye Bread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9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1lb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5.99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53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32oz Yogurt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93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Navel Orange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19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Pineapple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5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9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Spinach (bunch)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102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39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3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03425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677D1-5275-7444-8F97-FABEFAC7D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6633" y="1391766"/>
            <a:ext cx="5203556" cy="53002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219BA4-A973-6845-9213-F265039E8C7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767525072"/>
              </p:ext>
            </p:extLst>
          </p:nvPr>
        </p:nvGraphicFramePr>
        <p:xfrm>
          <a:off x="6776633" y="1934949"/>
          <a:ext cx="3607232" cy="1366191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3616">
                  <a:extLst>
                    <a:ext uri="{9D8B030D-6E8A-4147-A177-3AD203B41FA5}">
                      <a16:colId xmlns:a16="http://schemas.microsoft.com/office/drawing/2014/main" val="2982428412"/>
                    </a:ext>
                  </a:extLst>
                </a:gridCol>
                <a:gridCol w="1803616">
                  <a:extLst>
                    <a:ext uri="{9D8B030D-6E8A-4147-A177-3AD203B41FA5}">
                      <a16:colId xmlns:a16="http://schemas.microsoft.com/office/drawing/2014/main" val="1314402770"/>
                    </a:ext>
                  </a:extLst>
                </a:gridCol>
              </a:tblGrid>
              <a:tr h="483165">
                <a:tc>
                  <a:txBody>
                    <a:bodyPr/>
                    <a:lstStyle/>
                    <a:p>
                      <a:r>
                        <a:rPr lang="en-US" sz="2300" dirty="0"/>
                        <a:t>category=2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AVG(price)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3590"/>
                  </a:ext>
                </a:extLst>
              </a:tr>
              <a:tr h="441513">
                <a:tc>
                  <a:txBody>
                    <a:bodyPr/>
                    <a:lstStyle/>
                    <a:p>
                      <a:r>
                        <a:rPr lang="en-US" sz="2400" dirty="0"/>
                        <a:t>0  </a:t>
                      </a:r>
                      <a:r>
                        <a:rPr lang="en-US" sz="2400" i="1" dirty="0"/>
                        <a:t>(false)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3.6566667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385480643"/>
                  </a:ext>
                </a:extLst>
              </a:tr>
              <a:tr h="441513">
                <a:tc>
                  <a:txBody>
                    <a:bodyPr/>
                    <a:lstStyle/>
                    <a:p>
                      <a:r>
                        <a:rPr lang="en-US" sz="2400" dirty="0"/>
                        <a:t>1  </a:t>
                      </a:r>
                      <a:r>
                        <a:rPr lang="en-US" sz="2400" i="1" dirty="0"/>
                        <a:t>(true)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1.34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420483045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F3B544-3349-F748-AF15-0FC1CF783A61}"/>
              </a:ext>
            </a:extLst>
          </p:cNvPr>
          <p:cNvSpPr txBox="1"/>
          <p:nvPr/>
        </p:nvSpPr>
        <p:spPr>
          <a:xfrm>
            <a:off x="6776633" y="3457179"/>
            <a:ext cx="52035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is an advanced GROUP BY example.</a:t>
            </a:r>
          </a:p>
          <a:p>
            <a:endParaRPr lang="en-US" sz="2400" dirty="0"/>
          </a:p>
          <a:p>
            <a:r>
              <a:rPr lang="en-US" sz="2400" dirty="0"/>
              <a:t>It divides the rows into two groups, those with category=2 in one group and everything else in the other group.</a:t>
            </a:r>
          </a:p>
          <a:p>
            <a:endParaRPr lang="en-US" sz="2400" dirty="0"/>
          </a:p>
          <a:p>
            <a:r>
              <a:rPr lang="en-US" sz="2400" dirty="0"/>
              <a:t>Prints the average price of fruits &amp; vegetables vs the average price of other foods.</a:t>
            </a:r>
          </a:p>
        </p:txBody>
      </p:sp>
    </p:spTree>
    <p:extLst>
      <p:ext uri="{BB962C8B-B14F-4D97-AF65-F5344CB8AC3E}">
        <p14:creationId xmlns:p14="http://schemas.microsoft.com/office/powerpoint/2010/main" val="36152276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What if you need to combine data from multiple tables?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chooses </a:t>
            </a:r>
            <a:r>
              <a:rPr lang="en-US" u="sng" dirty="0"/>
              <a:t>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throws out irrelevant rows</a:t>
            </a:r>
            <a:endParaRPr lang="en-US" sz="2400" dirty="0">
              <a:solidFill>
                <a:schemeClr val="tx1">
                  <a:lumMod val="2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5000"/>
                  </a:schemeClr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GROUP BY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tells what values to return (allowing math and aggregation)</a:t>
            </a:r>
            <a:endParaRPr lang="en-US" sz="2400" dirty="0">
              <a:solidFill>
                <a:schemeClr val="tx1">
                  <a:lumMod val="25000"/>
                </a:schemeClr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HAVING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ORDER BY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LIMIT</a:t>
            </a:r>
            <a:r>
              <a:rPr lang="en-US" dirty="0">
                <a:solidFill>
                  <a:schemeClr val="tx1">
                    <a:lumMod val="25000"/>
                  </a:schemeClr>
                </a:solidFill>
              </a:rPr>
              <a:t> throws out rows based on their position in the results</a:t>
            </a:r>
          </a:p>
          <a:p>
            <a:pPr marL="514350" indent="-514350">
              <a:buFont typeface="+mj-lt"/>
              <a:buAutoNum type="arabicPeriod"/>
            </a:pPr>
            <a:endParaRPr lang="en-US" dirty="0">
              <a:solidFill>
                <a:schemeClr val="tx1">
                  <a:lumMod val="25000"/>
                </a:schemeClr>
              </a:solidFill>
            </a:endParaRPr>
          </a:p>
          <a:p>
            <a:pPr marL="0" indent="0">
              <a:buNone/>
            </a:pPr>
            <a:r>
              <a:rPr lang="en-US" dirty="0"/>
              <a:t>A subquery can draw data from another table, but JOINs are a more powerful way to use multiple tables.</a:t>
            </a:r>
          </a:p>
        </p:txBody>
      </p:sp>
    </p:spTree>
    <p:extLst>
      <p:ext uri="{BB962C8B-B14F-4D97-AF65-F5344CB8AC3E}">
        <p14:creationId xmlns:p14="http://schemas.microsoft.com/office/powerpoint/2010/main" val="18070989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JOINs create </a:t>
            </a:r>
            <a:r>
              <a:rPr lang="en-US" b="1" i="1" dirty="0"/>
              <a:t>virtual</a:t>
            </a:r>
            <a:r>
              <a:rPr lang="en-US" dirty="0"/>
              <a:t> tables from several tables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Normalizing this staff directory left us with three tables</a:t>
            </a:r>
          </a:p>
          <a:p>
            <a:r>
              <a:rPr lang="en-US" dirty="0"/>
              <a:t>This split eliminated redundant information, but now we have to look in three different tables to answer some questions.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49081855"/>
              </p:ext>
            </p:extLst>
          </p:nvPr>
        </p:nvGraphicFramePr>
        <p:xfrm>
          <a:off x="5167796" y="3429108"/>
          <a:ext cx="3363938" cy="260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31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department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Materials</a:t>
                      </a:r>
                      <a:r>
                        <a:rPr lang="en-US" baseline="0" dirty="0"/>
                        <a:t> Sci.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9293872"/>
              </p:ext>
            </p:extLst>
          </p:nvPr>
        </p:nvGraphicFramePr>
        <p:xfrm>
          <a:off x="9120669" y="3429108"/>
          <a:ext cx="2822066" cy="260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58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2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3379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31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building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faxNumber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1-5003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Mudd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1-2005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1-3004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Garage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1-6001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0615800"/>
              </p:ext>
            </p:extLst>
          </p:nvPr>
        </p:nvGraphicFramePr>
        <p:xfrm>
          <a:off x="249265" y="3429108"/>
          <a:ext cx="4260742" cy="3350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5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312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staff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08331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if we want to print the staff directory?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5610386"/>
            <a:ext cx="10515600" cy="56657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We can generate a virtual table like this with INNER JOIN</a:t>
            </a:r>
          </a:p>
        </p:txBody>
      </p:sp>
      <p:graphicFrame>
        <p:nvGraphicFramePr>
          <p:cNvPr id="4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39376118"/>
              </p:ext>
            </p:extLst>
          </p:nvPr>
        </p:nvGraphicFramePr>
        <p:xfrm>
          <a:off x="1576991" y="1690690"/>
          <a:ext cx="9038018" cy="3337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4170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00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05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007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004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66452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 gridSpan="6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staff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department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building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faxNumber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1-5003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/>
                        <a:t>Mudd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1-2005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Materials</a:t>
                      </a:r>
                      <a:r>
                        <a:rPr lang="en-US" baseline="0" dirty="0"/>
                        <a:t> Sci.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1-3004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Computer</a:t>
                      </a:r>
                      <a:r>
                        <a:rPr lang="en-US" baseline="0" dirty="0"/>
                        <a:t> Sci.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1-5003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818250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970888"/>
              </p:ext>
            </p:extLst>
          </p:nvPr>
        </p:nvGraphicFramePr>
        <p:xfrm>
          <a:off x="1007391" y="0"/>
          <a:ext cx="4260742" cy="3350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5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312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staff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8645597"/>
              </p:ext>
            </p:extLst>
          </p:nvPr>
        </p:nvGraphicFramePr>
        <p:xfrm>
          <a:off x="6520507" y="27092"/>
          <a:ext cx="3363938" cy="260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31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department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5268131" y="936427"/>
            <a:ext cx="1252376" cy="4629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5268131" y="1327869"/>
            <a:ext cx="1252376" cy="4629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V="1">
            <a:off x="5268131" y="936427"/>
            <a:ext cx="1252376" cy="745152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268131" y="1719311"/>
            <a:ext cx="1252376" cy="334683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5268131" y="2068392"/>
            <a:ext cx="1252376" cy="334683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5268131" y="2417473"/>
            <a:ext cx="1252376" cy="334683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0" idx="1"/>
          </p:cNvCxnSpPr>
          <p:nvPr/>
        </p:nvCxnSpPr>
        <p:spPr>
          <a:xfrm flipV="1">
            <a:off x="5268131" y="1332498"/>
            <a:ext cx="1252376" cy="1857247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23986" y="3569703"/>
            <a:ext cx="11949194" cy="293588"/>
          </a:xfrm>
        </p:spPr>
        <p:txBody>
          <a:bodyPr>
            <a:noAutofit/>
          </a:bodyPr>
          <a:lstStyle/>
          <a:p>
            <a:pPr lvl="0" algn="ctr"/>
            <a:r>
              <a:rPr lang="en-US" sz="20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SELECT * FROM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i="1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staff JOIN department ON </a:t>
            </a:r>
            <a:r>
              <a:rPr lang="en-US" sz="2000" i="1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sz="2000" i="1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000" i="1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department.id</a:t>
            </a:r>
            <a:endParaRPr lang="en-US" sz="2800" i="1" dirty="0">
              <a:solidFill>
                <a:schemeClr val="tx1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0074761"/>
              </p:ext>
            </p:extLst>
          </p:nvPr>
        </p:nvGraphicFramePr>
        <p:xfrm>
          <a:off x="123987" y="3996007"/>
          <a:ext cx="11875892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0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staff.room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staff.</a:t>
                      </a:r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23" name="Straight Connector 22"/>
          <p:cNvCxnSpPr/>
          <p:nvPr/>
        </p:nvCxnSpPr>
        <p:spPr>
          <a:xfrm flipH="1">
            <a:off x="5858360" y="3996007"/>
            <a:ext cx="15498" cy="2861993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eft Brace 23"/>
          <p:cNvSpPr/>
          <p:nvPr/>
        </p:nvSpPr>
        <p:spPr>
          <a:xfrm rot="5400000">
            <a:off x="8691055" y="615788"/>
            <a:ext cx="331457" cy="5479373"/>
          </a:xfrm>
          <a:prstGeom prst="leftBrace">
            <a:avLst>
              <a:gd name="adj1" fmla="val 35792"/>
              <a:gd name="adj2" fmla="val 64142"/>
            </a:avLst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>
          <a:xfrm>
            <a:off x="7799066" y="2838860"/>
            <a:ext cx="30574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dirty="0"/>
              <a:t> tells how rows are matched</a:t>
            </a:r>
          </a:p>
        </p:txBody>
      </p:sp>
    </p:spTree>
    <p:extLst>
      <p:ext uri="{BB962C8B-B14F-4D97-AF65-F5344CB8AC3E}">
        <p14:creationId xmlns:p14="http://schemas.microsoft.com/office/powerpoint/2010/main" val="1752833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838200" y="365128"/>
            <a:ext cx="10515600" cy="812744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How JOIN builds a composite table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38200" y="1301858"/>
            <a:ext cx="10515600" cy="240223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* FROM staff JOIN department</a:t>
            </a:r>
          </a:p>
          <a:p>
            <a:pPr marL="0" indent="0">
              <a:buNone/>
            </a:pP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             ON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department.id</a:t>
            </a:r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79106708"/>
              </p:ext>
            </p:extLst>
          </p:nvPr>
        </p:nvGraphicFramePr>
        <p:xfrm>
          <a:off x="123987" y="3996007"/>
          <a:ext cx="11875892" cy="2966133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0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staff.room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staff.</a:t>
                      </a:r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253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7" name="Left Brace 16"/>
          <p:cNvSpPr/>
          <p:nvPr/>
        </p:nvSpPr>
        <p:spPr>
          <a:xfrm rot="5400000">
            <a:off x="2504306" y="878707"/>
            <a:ext cx="677975" cy="5438613"/>
          </a:xfrm>
          <a:prstGeom prst="leftBrace">
            <a:avLst>
              <a:gd name="adj1" fmla="val 35792"/>
              <a:gd name="adj2" fmla="val 64142"/>
            </a:avLst>
          </a:prstGeom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accent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2735367"/>
            <a:ext cx="4013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Start with the first table (</a:t>
            </a:r>
            <a:r>
              <a:rPr lang="en-US" sz="2400" dirty="0">
                <a:solidFill>
                  <a:schemeClr val="accent1"/>
                </a:solidFill>
              </a:rPr>
              <a:t>staff</a:t>
            </a:r>
            <a:r>
              <a:rPr lang="en-US" sz="2400" dirty="0"/>
              <a:t>)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096001" y="4742483"/>
            <a:ext cx="5359400" cy="340962"/>
          </a:xfrm>
          <a:prstGeom prst="roundRect">
            <a:avLst>
              <a:gd name="adj" fmla="val 50000"/>
            </a:avLst>
          </a:prstGeom>
          <a:noFill/>
          <a:ln w="57150">
            <a:solidFill>
              <a:schemeClr val="accent2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276813" y="2797360"/>
            <a:ext cx="572306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Join with rows from the 2</a:t>
            </a:r>
            <a:r>
              <a:rPr lang="en-US" sz="2400" baseline="30000" dirty="0"/>
              <a:t>nd</a:t>
            </a:r>
            <a:r>
              <a:rPr lang="en-US" sz="2400" dirty="0"/>
              <a:t> table (</a:t>
            </a:r>
            <a:r>
              <a:rPr lang="en-US" sz="2400" dirty="0">
                <a:solidFill>
                  <a:schemeClr val="accent2"/>
                </a:solidFill>
              </a:rPr>
              <a:t>department</a:t>
            </a:r>
            <a:r>
              <a:rPr lang="en-US" sz="2400" dirty="0"/>
              <a:t>) that match according to the </a:t>
            </a:r>
            <a:r>
              <a:rPr lang="en-US" sz="2400" dirty="0">
                <a:latin typeface="Andale Mono" charset="0"/>
                <a:ea typeface="Andale Mono" charset="0"/>
                <a:cs typeface="Andale Mono" charset="0"/>
              </a:rPr>
              <a:t>ON</a:t>
            </a:r>
            <a:r>
              <a:rPr lang="en-US" sz="2400" dirty="0"/>
              <a:t> columns</a:t>
            </a:r>
          </a:p>
        </p:txBody>
      </p:sp>
      <p:cxnSp>
        <p:nvCxnSpPr>
          <p:cNvPr id="15" name="Curved Connector 14"/>
          <p:cNvCxnSpPr>
            <a:stCxn id="22" idx="1"/>
            <a:endCxn id="6" idx="1"/>
          </p:cNvCxnSpPr>
          <p:nvPr/>
        </p:nvCxnSpPr>
        <p:spPr>
          <a:xfrm rot="10800000" flipV="1">
            <a:off x="6096001" y="3212858"/>
            <a:ext cx="180812" cy="1700105"/>
          </a:xfrm>
          <a:prstGeom prst="curvedConnector3">
            <a:avLst>
              <a:gd name="adj1" fmla="val 226430"/>
            </a:avLst>
          </a:prstGeom>
          <a:ln w="57150">
            <a:solidFill>
              <a:schemeClr val="accent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68673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/>
              <a:t>Just print the columns we need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staff.id</a:t>
            </a:r>
            <a:r>
              <a:rPr lang="en-US" sz="21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staff.name</a:t>
            </a:r>
            <a:r>
              <a:rPr lang="en-US" sz="21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staff.room</a:t>
            </a:r>
            <a:r>
              <a:rPr lang="en-US" sz="21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,</a:t>
            </a:r>
            <a:br>
              <a:rPr lang="en-US" sz="21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department.name</a:t>
            </a:r>
            <a:r>
              <a:rPr lang="en-US" sz="2100" dirty="0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department.buildingId</a:t>
            </a:r>
            <a:br>
              <a:rPr lang="en-US" sz="21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solidFill>
                  <a:srgbClr val="FFFFFF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FROM </a:t>
            </a:r>
            <a:r>
              <a:rPr lang="en-US" sz="21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</a:t>
            </a:r>
            <a:r>
              <a:rPr lang="en-US" sz="21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JOIN </a:t>
            </a:r>
            <a:r>
              <a:rPr lang="en-US" sz="2100" b="1" dirty="0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</a:t>
            </a:r>
            <a:br>
              <a:rPr lang="en-US" sz="2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ON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1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department.id</a:t>
            </a:r>
            <a:endParaRPr lang="en-US" sz="2100" dirty="0">
              <a:solidFill>
                <a:schemeClr val="accent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81896686"/>
              </p:ext>
            </p:extLst>
          </p:nvPr>
        </p:nvGraphicFramePr>
        <p:xfrm>
          <a:off x="1933076" y="3345178"/>
          <a:ext cx="8325848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54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471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96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9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938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staff.</a:t>
                      </a:r>
                      <a:r>
                        <a:rPr lang="en-US" b="1" i="1" dirty="0" err="1"/>
                        <a:t>room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1782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/>
              <a:t>Reorder and </a:t>
            </a:r>
            <a:r>
              <a:rPr lang="en-US" b="1" dirty="0"/>
              <a:t>rename</a:t>
            </a:r>
            <a:r>
              <a:rPr lang="en-US" dirty="0"/>
              <a:t> the columns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staff.name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name,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department.name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department,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department.buildingId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buildingId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staff.room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room</a:t>
            </a:r>
            <a:br>
              <a:rPr lang="en-US" sz="2100" dirty="0">
                <a:solidFill>
                  <a:srgbClr val="FFFFFF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solidFill>
                  <a:srgbClr val="FFFFFF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FROM </a:t>
            </a:r>
            <a:r>
              <a:rPr lang="en-US" sz="21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</a:t>
            </a:r>
            <a:r>
              <a:rPr lang="en-US" sz="21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JOIN </a:t>
            </a:r>
            <a:r>
              <a:rPr lang="en-US" sz="2100" b="1" dirty="0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</a:t>
            </a:r>
            <a:br>
              <a:rPr lang="en-US" sz="2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b="1" dirty="0">
                <a:solidFill>
                  <a:schemeClr val="accent6">
                    <a:lumMod val="60000"/>
                    <a:lumOff val="4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ON </a:t>
            </a:r>
            <a:r>
              <a:rPr lang="en-US" sz="21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100" dirty="0" err="1">
                <a:solidFill>
                  <a:schemeClr val="accent2"/>
                </a:solidFill>
                <a:latin typeface="Courier New" charset="0"/>
                <a:ea typeface="Courier New" charset="0"/>
                <a:cs typeface="Courier New" charset="0"/>
              </a:rPr>
              <a:t>department.id</a:t>
            </a:r>
            <a:endParaRPr lang="en-US" sz="2100" dirty="0">
              <a:solidFill>
                <a:schemeClr val="accent2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950993"/>
              </p:ext>
            </p:extLst>
          </p:nvPr>
        </p:nvGraphicFramePr>
        <p:xfrm>
          <a:off x="3055688" y="3535678"/>
          <a:ext cx="6080624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38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09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14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699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9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department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76245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en-US" dirty="0"/>
              <a:t>JOIN to the third table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825284" y="1432005"/>
            <a:ext cx="10515600" cy="151955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staff.id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AS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staff,name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department.name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AS department,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building.name</a:t>
            </a:r>
            <a:r>
              <a:rPr lang="en-US" sz="21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AS building,</a:t>
            </a: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staff.room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AS room,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building.faxNumber</a:t>
            </a:r>
            <a:r>
              <a:rPr lang="en-US" sz="21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AS </a:t>
            </a:r>
            <a:r>
              <a:rPr lang="en-US" sz="2100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faxNumber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 FROM staff JOIN department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b="1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ON 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100" dirty="0" err="1">
                <a:latin typeface="Courier New" charset="0"/>
                <a:ea typeface="Courier New" charset="0"/>
                <a:cs typeface="Courier New" charset="0"/>
              </a:rPr>
              <a:t>department.id</a:t>
            </a:r>
            <a:br>
              <a:rPr lang="en-US" sz="21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100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1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JOIN building ON </a:t>
            </a:r>
            <a:r>
              <a:rPr lang="en-US" sz="2100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department.buildingId</a:t>
            </a:r>
            <a:r>
              <a:rPr lang="en-US" sz="21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100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building.id</a:t>
            </a:r>
            <a:endParaRPr lang="en-US" sz="2100" b="1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graphicFrame>
        <p:nvGraphicFramePr>
          <p:cNvPr id="5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8288703"/>
              </p:ext>
            </p:extLst>
          </p:nvPr>
        </p:nvGraphicFramePr>
        <p:xfrm>
          <a:off x="838200" y="3345178"/>
          <a:ext cx="10515600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752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department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building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faxNumber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1-5003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Tech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1-1000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>
                          <a:solidFill>
                            <a:schemeClr val="accent6"/>
                          </a:solidFill>
                        </a:rPr>
                        <a:t>Mudd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1-2005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Materials</a:t>
                      </a:r>
                      <a:r>
                        <a:rPr lang="en-US" baseline="0" dirty="0"/>
                        <a:t> Sci.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Cook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1-3004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Computer</a:t>
                      </a:r>
                      <a:r>
                        <a:rPr lang="en-US" baseline="0" dirty="0"/>
                        <a:t> Sci.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Ford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1-5003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6900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HW assignment is due Monday night.</a:t>
            </a:r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teaches the largest class &amp; what is the average grade?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400" dirty="0">
                <a:ea typeface="Andale Mono" charset="0"/>
                <a:cs typeface="Andale Mono" charset="0"/>
              </a:rPr>
              <a:t>Instructor names are in </a:t>
            </a:r>
            <a:r>
              <a:rPr lang="en-US" sz="2400" b="1" dirty="0">
                <a:ea typeface="Andale Mono" charset="0"/>
                <a:cs typeface="Andale Mono" charset="0"/>
              </a:rPr>
              <a:t>Staff</a:t>
            </a:r>
            <a:r>
              <a:rPr lang="en-US" sz="2400" dirty="0">
                <a:ea typeface="Andale Mono" charset="0"/>
                <a:cs typeface="Andale Mono" charset="0"/>
              </a:rPr>
              <a:t> table</a:t>
            </a:r>
          </a:p>
          <a:p>
            <a:r>
              <a:rPr lang="en-US" sz="2400" dirty="0" err="1">
                <a:ea typeface="Andale Mono" charset="0"/>
                <a:cs typeface="Andale Mono" charset="0"/>
              </a:rPr>
              <a:t>Instructor→class</a:t>
            </a:r>
            <a:r>
              <a:rPr lang="en-US" sz="2400" dirty="0">
                <a:ea typeface="Andale Mono" charset="0"/>
                <a:cs typeface="Andale Mono" charset="0"/>
              </a:rPr>
              <a:t> assignments are in </a:t>
            </a:r>
            <a:r>
              <a:rPr lang="en-US" sz="2400" b="1" dirty="0" err="1">
                <a:ea typeface="Andale Mono" charset="0"/>
                <a:cs typeface="Andale Mono" charset="0"/>
              </a:rPr>
              <a:t>Faculty_Classes</a:t>
            </a:r>
            <a:r>
              <a:rPr lang="en-US" sz="2400" dirty="0">
                <a:ea typeface="Andale Mono" charset="0"/>
                <a:cs typeface="Andale Mono" charset="0"/>
              </a:rPr>
              <a:t> table.</a:t>
            </a:r>
          </a:p>
          <a:p>
            <a:r>
              <a:rPr lang="en-US" sz="2400" dirty="0">
                <a:ea typeface="Andale Mono" charset="0"/>
                <a:cs typeface="Andale Mono" charset="0"/>
              </a:rPr>
              <a:t>Class enrollments are in </a:t>
            </a:r>
            <a:r>
              <a:rPr lang="en-US" sz="2400" b="1" dirty="0" err="1">
                <a:ea typeface="Andale Mono" charset="0"/>
                <a:cs typeface="Andale Mono" charset="0"/>
              </a:rPr>
              <a:t>Student_Schedules</a:t>
            </a:r>
            <a:r>
              <a:rPr lang="en-US" sz="2400" dirty="0">
                <a:ea typeface="Andale Mono" charset="0"/>
                <a:cs typeface="Andale Mono" charset="0"/>
              </a:rPr>
              <a:t> table</a:t>
            </a:r>
          </a:p>
          <a:p>
            <a:r>
              <a:rPr lang="en-US" sz="2400" dirty="0">
                <a:ea typeface="Andale Mono" charset="0"/>
                <a:cs typeface="Andale Mono" charset="0"/>
              </a:rPr>
              <a:t>Can use two subqueries to answer the first part of the question:</a:t>
            </a:r>
          </a:p>
          <a:p>
            <a:pPr lvl="1"/>
            <a:r>
              <a:rPr lang="en-US" sz="2000" dirty="0">
                <a:ea typeface="Andale Mono" charset="0"/>
                <a:cs typeface="Andale Mono" charset="0"/>
              </a:rPr>
              <a:t>Get the largest class:</a:t>
            </a:r>
          </a:p>
          <a:p>
            <a:pPr marL="914400" lvl="2" indent="0">
              <a:buNone/>
            </a:pP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 FROM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Student_Schedules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 GROUP BY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 ORDER BY COUNT(*) DESC LIMIT 1;</a:t>
            </a:r>
          </a:p>
          <a:p>
            <a:pPr lvl="1"/>
            <a:r>
              <a:rPr lang="en-US" sz="2000" dirty="0">
                <a:ea typeface="Courier New" charset="0"/>
                <a:cs typeface="Courier New" charset="0"/>
              </a:rPr>
              <a:t>Get the instructor ID of that class:</a:t>
            </a:r>
          </a:p>
          <a:p>
            <a:pPr marL="914400" lvl="2" indent="0">
              <a:buNone/>
            </a:pP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 FROM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Faculty_Classes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 WHERE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mr-IN" sz="1600" dirty="0">
                <a:latin typeface="Courier New" charset="0"/>
                <a:ea typeface="Courier New" charset="0"/>
                <a:cs typeface="Courier New" charset="0"/>
              </a:rPr>
              <a:t>…</a:t>
            </a:r>
            <a:endParaRPr lang="en-US" sz="1600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sz="2000" dirty="0">
                <a:ea typeface="Courier New" charset="0"/>
                <a:cs typeface="Courier New" charset="0"/>
              </a:rPr>
              <a:t>Get the instructor name:</a:t>
            </a:r>
            <a:endParaRPr lang="en-US" sz="1600" dirty="0">
              <a:ea typeface="Courier New" charset="0"/>
              <a:cs typeface="Courier New" charset="0"/>
            </a:endParaRPr>
          </a:p>
          <a:p>
            <a:pPr marL="914400" lvl="2" indent="0">
              <a:buNone/>
            </a:pP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StfFirstName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StfLastName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 FROM Staff WHERE </a:t>
            </a:r>
            <a:r>
              <a:rPr lang="en-US" sz="1600" dirty="0" err="1"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sz="16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mr-IN" sz="1600" dirty="0">
                <a:latin typeface="Courier New" charset="0"/>
                <a:ea typeface="Courier New" charset="0"/>
                <a:cs typeface="Courier New" charset="0"/>
              </a:rPr>
              <a:t>…</a:t>
            </a:r>
            <a:endParaRPr lang="en-US" sz="1600" dirty="0">
              <a:latin typeface="Courier New" charset="0"/>
              <a:ea typeface="Courier New" charset="0"/>
              <a:cs typeface="Courier New" charset="0"/>
            </a:endParaRPr>
          </a:p>
          <a:p>
            <a:pPr marL="914400" lvl="2" indent="0">
              <a:buNone/>
            </a:pP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StfFirstName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StfLastName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Staff</a:t>
            </a:r>
            <a:b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WHERE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b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(SELECT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Faculty_Classes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WHERE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b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(SELECT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Student_Schedules</a:t>
            </a:r>
            <a:b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 GROUP BY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ORDER BY COUNT(*) DESC LIMIT 1));</a:t>
            </a:r>
          </a:p>
        </p:txBody>
      </p:sp>
    </p:spTree>
    <p:extLst>
      <p:ext uri="{BB962C8B-B14F-4D97-AF65-F5344CB8AC3E}">
        <p14:creationId xmlns:p14="http://schemas.microsoft.com/office/powerpoint/2010/main" val="1360343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Who teaches the largest class &amp; what is the average grade?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i="1" dirty="0">
                <a:ea typeface="Andale Mono" charset="0"/>
                <a:cs typeface="Andale Mono" charset="0"/>
              </a:rPr>
              <a:t>Alternative approach:</a:t>
            </a:r>
            <a:br>
              <a:rPr lang="en-US" sz="2400" i="1" dirty="0">
                <a:ea typeface="Andale Mono" charset="0"/>
                <a:cs typeface="Andale Mono" charset="0"/>
              </a:rPr>
            </a:br>
            <a:r>
              <a:rPr lang="en-US" sz="2400" dirty="0">
                <a:ea typeface="Andale Mono" charset="0"/>
                <a:cs typeface="Andale Mono" charset="0"/>
              </a:rPr>
              <a:t>Use JOINs to create a composite table listing instructors, classes, and their average grades:</a:t>
            </a:r>
            <a:endParaRPr lang="en-US" sz="1600" dirty="0"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endParaRPr lang="en-US" sz="2000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Student_Schedules.ClassID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StfLastname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AVG(Grade)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FROM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Student_Schedules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Faculty_Classes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Student_Schedules.ClassID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Faculty_Classes.ClassID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Staff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Faculty_Classes.StaffID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Staff.StaffID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GROUP BY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Student_Schedules.ClassID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ORDER BY 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COUNT(*)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DESC LIMIT 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1;</a:t>
            </a:r>
          </a:p>
        </p:txBody>
      </p:sp>
    </p:spTree>
    <p:extLst>
      <p:ext uri="{BB962C8B-B14F-4D97-AF65-F5344CB8AC3E}">
        <p14:creationId xmlns:p14="http://schemas.microsoft.com/office/powerpoint/2010/main" val="12996381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V="1">
            <a:off x="4595031" y="1749227"/>
            <a:ext cx="1252376" cy="745152"/>
          </a:xfrm>
          <a:prstGeom prst="straightConnector1">
            <a:avLst/>
          </a:prstGeom>
          <a:ln w="539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2148028"/>
              </p:ext>
            </p:extLst>
          </p:nvPr>
        </p:nvGraphicFramePr>
        <p:xfrm>
          <a:off x="334291" y="812800"/>
          <a:ext cx="4260742" cy="186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5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312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staff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8701731"/>
              </p:ext>
            </p:extLst>
          </p:nvPr>
        </p:nvGraphicFramePr>
        <p:xfrm>
          <a:off x="5847407" y="839892"/>
          <a:ext cx="3363938" cy="260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31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department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4595031" y="1749227"/>
            <a:ext cx="1252376" cy="4629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595031" y="2140669"/>
            <a:ext cx="1252376" cy="4629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95031" y="1749227"/>
            <a:ext cx="1252376" cy="1131966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95031" y="1749227"/>
            <a:ext cx="1252376" cy="1481047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263472" y="74159"/>
            <a:ext cx="10556928" cy="700909"/>
          </a:xfrm>
        </p:spPr>
        <p:txBody>
          <a:bodyPr>
            <a:noAutofit/>
          </a:bodyPr>
          <a:lstStyle/>
          <a:p>
            <a:pPr lvl="0"/>
            <a:r>
              <a:rPr lang="en-US" sz="3200" dirty="0">
                <a:ea typeface="Courier New" charset="0"/>
                <a:cs typeface="Courier New" charset="0"/>
              </a:rPr>
              <a:t>Using INNER JOIN, what if rows don’t match one-to-one?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9499600" y="839892"/>
            <a:ext cx="2500278" cy="29193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In output,</a:t>
            </a:r>
          </a:p>
          <a:p>
            <a:r>
              <a:rPr lang="en-US" dirty="0"/>
              <a:t>multiple matches leads to multiple rows.</a:t>
            </a:r>
          </a:p>
          <a:p>
            <a:r>
              <a:rPr lang="en-US" dirty="0"/>
              <a:t>no matches leads to no rows</a:t>
            </a: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36135303"/>
              </p:ext>
            </p:extLst>
          </p:nvPr>
        </p:nvGraphicFramePr>
        <p:xfrm>
          <a:off x="123987" y="3856307"/>
          <a:ext cx="11875892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0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staff.room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staff.</a:t>
                      </a:r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23" name="Straight Connector 22"/>
          <p:cNvCxnSpPr/>
          <p:nvPr/>
        </p:nvCxnSpPr>
        <p:spPr>
          <a:xfrm flipH="1">
            <a:off x="5847407" y="3843607"/>
            <a:ext cx="26451" cy="3001693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95031" y="2532111"/>
            <a:ext cx="1252376" cy="349082"/>
          </a:xfrm>
          <a:prstGeom prst="straightConnector1">
            <a:avLst/>
          </a:prstGeom>
          <a:ln w="539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95031" y="2532111"/>
            <a:ext cx="1252376" cy="698163"/>
          </a:xfrm>
          <a:prstGeom prst="straightConnector1">
            <a:avLst/>
          </a:prstGeom>
          <a:ln w="539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63471" y="2885707"/>
            <a:ext cx="513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i="1" dirty="0">
                <a:latin typeface="Courier New" charset="0"/>
                <a:ea typeface="Courier New" charset="0"/>
                <a:cs typeface="Courier New" charset="0"/>
              </a:rPr>
              <a:t>staff JOIN department ON 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i="1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department.id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206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200" i="1" dirty="0"/>
              <a:t>(</a:t>
            </a:r>
            <a:r>
              <a:rPr lang="en-US" sz="3200" i="1" dirty="0" err="1"/>
              <a:t>Recipes.sqlite</a:t>
            </a:r>
            <a:r>
              <a:rPr lang="en-US" sz="3200" i="1" dirty="0"/>
              <a:t>) </a:t>
            </a:r>
            <a:r>
              <a:rPr lang="en-US" sz="3200" dirty="0"/>
              <a:t>Print the recipe for Irish Stew (</a:t>
            </a:r>
            <a:r>
              <a:rPr lang="en-US" sz="3200" dirty="0" err="1"/>
              <a:t>RecipeID</a:t>
            </a:r>
            <a:r>
              <a:rPr lang="en-US" sz="3200" dirty="0"/>
              <a:t> = 1)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147094"/>
            <a:ext cx="10160000" cy="3708400"/>
          </a:xfrm>
        </p:spPr>
      </p:pic>
    </p:spTree>
    <p:extLst>
      <p:ext uri="{BB962C8B-B14F-4D97-AF65-F5344CB8AC3E}">
        <p14:creationId xmlns:p14="http://schemas.microsoft.com/office/powerpoint/2010/main" val="101583905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US" sz="3200" i="1" dirty="0"/>
              <a:t>(</a:t>
            </a:r>
            <a:r>
              <a:rPr lang="en-US" sz="3200" i="1" dirty="0" err="1"/>
              <a:t>Recipes.sqlite</a:t>
            </a:r>
            <a:r>
              <a:rPr lang="en-US" sz="3200" i="1" dirty="0"/>
              <a:t>) </a:t>
            </a:r>
            <a:r>
              <a:rPr lang="en-US" sz="3200" dirty="0"/>
              <a:t>Print the recipe for Irish Stew (</a:t>
            </a:r>
            <a:r>
              <a:rPr lang="en-US" sz="3200" dirty="0" err="1"/>
              <a:t>RecipeID</a:t>
            </a:r>
            <a:r>
              <a:rPr lang="en-US" sz="3200" dirty="0"/>
              <a:t> = 1)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RecipeSeqNo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Amount,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Measurements.MeasurementDescription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IngredientName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FROM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Ingredients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Recipe_Ingredients.IngredientId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 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Ingredients.IngredientID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Measurements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Recipe_Ingredients.MeasureAmountID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 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Measurements.MeasureAmountID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RecipeId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=1</a:t>
            </a: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ORDER BY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RecipeSeqNo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7120205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sz="3200" dirty="0"/>
              <a:t>What is the name of the recipe with the most ingredients?</a:t>
            </a:r>
            <a:br>
              <a:rPr lang="en-US" sz="3200" dirty="0"/>
            </a:br>
            <a:r>
              <a:rPr lang="en-US" sz="3200" dirty="0"/>
              <a:t>(Can be done with either a subquery or a JOIN)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147094"/>
            <a:ext cx="10160000" cy="3708400"/>
          </a:xfrm>
        </p:spPr>
      </p:pic>
    </p:spTree>
    <p:extLst>
      <p:ext uri="{BB962C8B-B14F-4D97-AF65-F5344CB8AC3E}">
        <p14:creationId xmlns:p14="http://schemas.microsoft.com/office/powerpoint/2010/main" val="115036831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sz="3200" dirty="0"/>
              <a:t>What is the name of the recipe with the most ingredients?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RecipeTitle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, COUNT(*) AS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numIngredients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FROM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Recipes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Recipes.RecipeID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   =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Recipe_Ingredients.RecipeID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ORDER BY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numIngredients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DESC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LIMIT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1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GROUP BY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Recipes.RecipeID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49122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sz="3600" i="1" dirty="0"/>
              <a:t>(</a:t>
            </a:r>
            <a:r>
              <a:rPr lang="en-US" sz="3600" i="1" dirty="0" err="1"/>
              <a:t>BowlingLeague.sqlite</a:t>
            </a:r>
            <a:r>
              <a:rPr lang="en-US" sz="3600" i="1" dirty="0"/>
              <a:t>) </a:t>
            </a:r>
            <a:r>
              <a:rPr lang="en-US" sz="3600" dirty="0"/>
              <a:t>Print a schedule of all the team matchups over the whole season (Date, Location, </a:t>
            </a:r>
            <a:r>
              <a:rPr lang="en-US" sz="3600" dirty="0" err="1"/>
              <a:t>TeamName</a:t>
            </a:r>
            <a:r>
              <a:rPr lang="en-US" sz="3600" dirty="0"/>
              <a:t>, </a:t>
            </a:r>
            <a:r>
              <a:rPr lang="en-US" sz="3600" dirty="0" err="1"/>
              <a:t>TeamName</a:t>
            </a:r>
            <a:r>
              <a:rPr lang="en-US" sz="3600" dirty="0"/>
              <a:t>)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829594"/>
            <a:ext cx="9702800" cy="4343400"/>
          </a:xfrm>
        </p:spPr>
      </p:pic>
    </p:spTree>
    <p:extLst>
      <p:ext uri="{BB962C8B-B14F-4D97-AF65-F5344CB8AC3E}">
        <p14:creationId xmlns:p14="http://schemas.microsoft.com/office/powerpoint/2010/main" val="10177394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sz="3600" dirty="0"/>
              <a:t>Print a schedule of all the team matchups over the whole season</a:t>
            </a:r>
            <a:br>
              <a:rPr lang="en-US" sz="3600" dirty="0"/>
            </a:br>
            <a:r>
              <a:rPr lang="en-US" sz="3600" dirty="0"/>
              <a:t>(Date, Location, </a:t>
            </a:r>
            <a:r>
              <a:rPr lang="en-US" sz="3600" dirty="0" err="1"/>
              <a:t>TeamName</a:t>
            </a:r>
            <a:r>
              <a:rPr lang="en-US" sz="3600" dirty="0"/>
              <a:t>, </a:t>
            </a:r>
            <a:r>
              <a:rPr lang="en-US" sz="3600" dirty="0" err="1"/>
              <a:t>TeamName</a:t>
            </a:r>
            <a:r>
              <a:rPr lang="en-US" sz="3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TourneyDate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TourneyLocation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OddTeam.TeamName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EvenTeam.TeamName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FROM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Tourney_Matches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Tournaments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Tourney_Matches.TourneyID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Tournaments.TourneyID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Teams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OddTeam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OddLaneTeamID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OddTeam.TeamID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Teams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EvenTeam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EvenLaneTeamID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EvenTeam.TeamID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77783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US" sz="3600" dirty="0"/>
              <a:t>Print game results for Tournament #1, including bowler names, team names, &amp; raw score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600" y="1829594"/>
            <a:ext cx="9702800" cy="4343400"/>
          </a:xfrm>
        </p:spPr>
      </p:pic>
    </p:spTree>
    <p:extLst>
      <p:ext uri="{BB962C8B-B14F-4D97-AF65-F5344CB8AC3E}">
        <p14:creationId xmlns:p14="http://schemas.microsoft.com/office/powerpoint/2010/main" val="3050616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Last lecture: Integer division, aggregation, subqueries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When dividing two </a:t>
            </a:r>
            <a:r>
              <a:rPr lang="en-US" b="1" dirty="0">
                <a:solidFill>
                  <a:schemeClr val="accent6"/>
                </a:solidFill>
              </a:rPr>
              <a:t>integers</a:t>
            </a:r>
            <a:r>
              <a:rPr lang="en-US" dirty="0"/>
              <a:t>, the result is always rounded down.</a:t>
            </a:r>
          </a:p>
          <a:p>
            <a:pPr lvl="1"/>
            <a:r>
              <a:rPr lang="en-US" dirty="0"/>
              <a:t>You may have to multiply by 1.0 in your SQL formulas to convert to </a:t>
            </a:r>
            <a:r>
              <a:rPr lang="en-US" b="1" dirty="0">
                <a:solidFill>
                  <a:schemeClr val="accent6"/>
                </a:solidFill>
              </a:rPr>
              <a:t>floats</a:t>
            </a:r>
            <a:r>
              <a:rPr lang="en-US" dirty="0"/>
              <a:t>.</a:t>
            </a:r>
          </a:p>
          <a:p>
            <a:r>
              <a:rPr lang="en-US" dirty="0"/>
              <a:t>COUNT, SUM, MIN, MAX, AVG are </a:t>
            </a:r>
            <a:r>
              <a:rPr lang="en-US" b="1" dirty="0">
                <a:solidFill>
                  <a:schemeClr val="accent6"/>
                </a:solidFill>
              </a:rPr>
              <a:t>aggregation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functions</a:t>
            </a:r>
          </a:p>
          <a:p>
            <a:pPr lvl="1"/>
            <a:r>
              <a:rPr lang="en-US" dirty="0"/>
              <a:t>Operate on all rows unless GROUP BY is used.</a:t>
            </a:r>
          </a:p>
          <a:p>
            <a:r>
              <a:rPr lang="en-US" b="1" dirty="0">
                <a:solidFill>
                  <a:schemeClr val="accent6"/>
                </a:solidFill>
              </a:rPr>
              <a:t>Subqueries</a:t>
            </a:r>
            <a:r>
              <a:rPr lang="en-US" dirty="0"/>
              <a:t> can be used to replace a single value, list of values, or an entire table in a parent query.</a:t>
            </a:r>
          </a:p>
          <a:p>
            <a:r>
              <a:rPr lang="en-US" dirty="0"/>
              <a:t>Answered ten sample questions in class.</a:t>
            </a:r>
          </a:p>
        </p:txBody>
      </p:sp>
    </p:spTree>
    <p:extLst>
      <p:ext uri="{BB962C8B-B14F-4D97-AF65-F5344CB8AC3E}">
        <p14:creationId xmlns:p14="http://schemas.microsoft.com/office/powerpoint/2010/main" val="16383335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Print game results for Tournament #1, including bowler names, team names, &amp; raw score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384299"/>
            <a:ext cx="11639227" cy="53574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Bowler_Scores.MatchID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GameNumber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TeamName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,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BowlerFirstName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|| " " ||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BowlerLastName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AS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Bowler,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RawScore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FROM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Bowler_Scores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Tourney_Matches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Bowler_Scores.MatchID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Tourney_Matches.MatchID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Bowlers 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Bowlers.BowlerID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Bowler_Scores.BowlerID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Teams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ON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Bowlers.TeamID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Teams.TeamID</a:t>
            </a:r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pPr marL="0" indent="0">
              <a:buNone/>
            </a:pP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TourneyId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=1</a:t>
            </a:r>
          </a:p>
        </p:txBody>
      </p:sp>
    </p:spTree>
    <p:extLst>
      <p:ext uri="{BB962C8B-B14F-4D97-AF65-F5344CB8AC3E}">
        <p14:creationId xmlns:p14="http://schemas.microsoft.com/office/powerpoint/2010/main" val="1127871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GROUP BY explained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2866325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GROUP BY combines multiple rows into one row in the result.</a:t>
            </a:r>
          </a:p>
          <a:p>
            <a:r>
              <a:rPr lang="en-US" dirty="0"/>
              <a:t>Rows with the same value for the </a:t>
            </a:r>
            <a:r>
              <a:rPr lang="en-US" i="1" dirty="0"/>
              <a:t>grouping criterion </a:t>
            </a:r>
            <a:r>
              <a:rPr lang="en-US" dirty="0"/>
              <a:t>are grouped.</a:t>
            </a:r>
          </a:p>
          <a:p>
            <a:r>
              <a:rPr lang="en-US" dirty="0"/>
              <a:t>An aggregation function should be applied.</a:t>
            </a:r>
            <a:br>
              <a:rPr lang="en-US" dirty="0"/>
            </a:br>
            <a:endParaRPr lang="en-US" dirty="0"/>
          </a:p>
          <a:p>
            <a:pPr marL="0" indent="0">
              <a:buNone/>
            </a:pP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CategoryID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800" b="1" dirty="0">
                <a:latin typeface="Courier New" charset="0"/>
                <a:ea typeface="Courier New" charset="0"/>
                <a:cs typeface="Courier New" charset="0"/>
              </a:rPr>
              <a:t>COUNT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(*) AS 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category_count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,</a:t>
            </a:r>
            <a:br>
              <a:rPr lang="en-US" sz="2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sz="2800" b="1" dirty="0">
                <a:latin typeface="Courier New" charset="0"/>
                <a:ea typeface="Courier New" charset="0"/>
                <a:cs typeface="Courier New" charset="0"/>
              </a:rPr>
              <a:t>MAX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RetailPrice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) AS 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most_expensive_price</a:t>
            </a:r>
            <a:br>
              <a:rPr lang="en-US" sz="2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  FROM Products </a:t>
            </a:r>
            <a:r>
              <a:rPr lang="en-US" sz="28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GROUP BY </a:t>
            </a:r>
            <a:r>
              <a:rPr lang="en-US" sz="2800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CategoryID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71" y="3924300"/>
            <a:ext cx="5067300" cy="37211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0100" y="3924300"/>
            <a:ext cx="3378200" cy="2565400"/>
          </a:xfrm>
          <a:prstGeom prst="rect">
            <a:avLst/>
          </a:prstGeom>
        </p:spPr>
      </p:pic>
      <p:cxnSp>
        <p:nvCxnSpPr>
          <p:cNvPr id="8" name="Straight Arrow Connector 7"/>
          <p:cNvCxnSpPr>
            <a:endCxn id="19" idx="1"/>
          </p:cNvCxnSpPr>
          <p:nvPr/>
        </p:nvCxnSpPr>
        <p:spPr>
          <a:xfrm>
            <a:off x="5330771" y="4390827"/>
            <a:ext cx="2987729" cy="358973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endCxn id="19" idx="1"/>
          </p:cNvCxnSpPr>
          <p:nvPr/>
        </p:nvCxnSpPr>
        <p:spPr>
          <a:xfrm>
            <a:off x="5330771" y="4749800"/>
            <a:ext cx="2987729" cy="0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endCxn id="19" idx="1"/>
          </p:cNvCxnSpPr>
          <p:nvPr/>
        </p:nvCxnSpPr>
        <p:spPr>
          <a:xfrm flipV="1">
            <a:off x="5330771" y="4749800"/>
            <a:ext cx="2987729" cy="1562101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8318500" y="4579319"/>
            <a:ext cx="3584198" cy="340962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ounded Rectangle 19"/>
          <p:cNvSpPr/>
          <p:nvPr/>
        </p:nvSpPr>
        <p:spPr>
          <a:xfrm>
            <a:off x="159073" y="4210301"/>
            <a:ext cx="5171698" cy="735380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159073" y="6108700"/>
            <a:ext cx="5171698" cy="411530"/>
          </a:xfrm>
          <a:prstGeom prst="roundRect">
            <a:avLst>
              <a:gd name="adj" fmla="val 50000"/>
            </a:avLst>
          </a:prstGeom>
          <a:noFill/>
          <a:ln w="38100">
            <a:solidFill>
              <a:schemeClr val="accent6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6" name="Straight Arrow Connector 25"/>
          <p:cNvCxnSpPr>
            <a:endCxn id="19" idx="1"/>
          </p:cNvCxnSpPr>
          <p:nvPr/>
        </p:nvCxnSpPr>
        <p:spPr>
          <a:xfrm flipV="1">
            <a:off x="5330771" y="4749800"/>
            <a:ext cx="2987729" cy="3098800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46567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GROUP BY expression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4399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“GROUP BY </a:t>
            </a:r>
            <a:r>
              <a:rPr lang="en-US" b="1" dirty="0">
                <a:solidFill>
                  <a:schemeClr val="accent6"/>
                </a:solidFill>
              </a:rPr>
              <a:t>x</a:t>
            </a:r>
            <a:r>
              <a:rPr lang="en-US" dirty="0"/>
              <a:t>” means:</a:t>
            </a:r>
          </a:p>
          <a:p>
            <a:r>
              <a:rPr lang="en-US" dirty="0"/>
              <a:t>Each row in the output will represent many aggregated rows having the same value for </a:t>
            </a:r>
            <a:r>
              <a:rPr lang="en-US" b="1" dirty="0">
                <a:solidFill>
                  <a:schemeClr val="accent6"/>
                </a:solidFill>
              </a:rPr>
              <a:t>x</a:t>
            </a:r>
            <a:r>
              <a:rPr lang="en-US" dirty="0"/>
              <a:t>.</a:t>
            </a:r>
          </a:p>
          <a:p>
            <a:r>
              <a:rPr lang="en-US" dirty="0"/>
              <a:t>Thus, the number of rows in the result is the number of distinct values taken by </a:t>
            </a:r>
            <a:r>
              <a:rPr lang="en-US" b="1" dirty="0">
                <a:solidFill>
                  <a:schemeClr val="accent6"/>
                </a:solidFill>
              </a:rPr>
              <a:t>x</a:t>
            </a:r>
            <a:r>
              <a:rPr lang="en-US" dirty="0"/>
              <a:t> (after the WHERE filtering).</a:t>
            </a:r>
          </a:p>
          <a:p>
            <a:r>
              <a:rPr lang="en-US" dirty="0"/>
              <a:t>Usually it’s just the name of a column, but it can be an arbitrary expression.</a:t>
            </a:r>
          </a:p>
        </p:txBody>
      </p:sp>
    </p:spTree>
    <p:extLst>
      <p:ext uri="{BB962C8B-B14F-4D97-AF65-F5344CB8AC3E}">
        <p14:creationId xmlns:p14="http://schemas.microsoft.com/office/powerpoint/2010/main" val="27013506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D8A0-63B1-C141-AA0C-A8312515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1084141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category, AVG(price)</a:t>
            </a:r>
            <a:br>
              <a:rPr lang="en-US" dirty="0"/>
            </a:br>
            <a:r>
              <a:rPr lang="en-US" dirty="0"/>
              <a:t>FROM product </a:t>
            </a:r>
            <a:r>
              <a:rPr lang="en-US" b="1" dirty="0"/>
              <a:t>GROUP BY 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676BA-95ED-5345-BFA6-ECF09492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474" y="1391766"/>
            <a:ext cx="5765101" cy="530023"/>
          </a:xfrm>
        </p:spPr>
        <p:txBody>
          <a:bodyPr/>
          <a:lstStyle/>
          <a:p>
            <a:r>
              <a:rPr lang="en-US" dirty="0"/>
              <a:t>Table “product”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F6C4A65-3DCF-4F41-B5A0-C0938099A0E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859906054"/>
              </p:ext>
            </p:extLst>
          </p:nvPr>
        </p:nvGraphicFramePr>
        <p:xfrm>
          <a:off x="231775" y="1934949"/>
          <a:ext cx="620002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040">
                  <a:extLst>
                    <a:ext uri="{9D8B030D-6E8A-4147-A177-3AD203B41FA5}">
                      <a16:colId xmlns:a16="http://schemas.microsoft.com/office/drawing/2014/main" val="1521453508"/>
                    </a:ext>
                  </a:extLst>
                </a:gridCol>
                <a:gridCol w="2699809">
                  <a:extLst>
                    <a:ext uri="{9D8B030D-6E8A-4147-A177-3AD203B41FA5}">
                      <a16:colId xmlns:a16="http://schemas.microsoft.com/office/drawing/2014/main" val="353941225"/>
                    </a:ext>
                  </a:extLst>
                </a:gridCol>
                <a:gridCol w="1216580">
                  <a:extLst>
                    <a:ext uri="{9D8B030D-6E8A-4147-A177-3AD203B41FA5}">
                      <a16:colId xmlns:a16="http://schemas.microsoft.com/office/drawing/2014/main" val="4216693054"/>
                    </a:ext>
                  </a:extLst>
                </a:gridCol>
                <a:gridCol w="1649593">
                  <a:extLst>
                    <a:ext uri="{9D8B030D-6E8A-4147-A177-3AD203B41FA5}">
                      <a16:colId xmlns:a16="http://schemas.microsoft.com/office/drawing/2014/main" val="125496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5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Quart Skim 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Rye Bread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9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1lb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5.99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53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32oz Yogurt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93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Navel Orange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19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Pineapple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5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9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Spinach (bunch)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102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39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3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03425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677D1-5275-7444-8F97-FABEFAC7D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6633" y="1391766"/>
            <a:ext cx="5203556" cy="53002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219BA4-A973-6845-9213-F265039E8C7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177126467"/>
              </p:ext>
            </p:extLst>
          </p:nvPr>
        </p:nvGraphicFramePr>
        <p:xfrm>
          <a:off x="6776633" y="1934949"/>
          <a:ext cx="3607232" cy="160782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3616">
                  <a:extLst>
                    <a:ext uri="{9D8B030D-6E8A-4147-A177-3AD203B41FA5}">
                      <a16:colId xmlns:a16="http://schemas.microsoft.com/office/drawing/2014/main" val="2982428412"/>
                    </a:ext>
                  </a:extLst>
                </a:gridCol>
                <a:gridCol w="1803616">
                  <a:extLst>
                    <a:ext uri="{9D8B030D-6E8A-4147-A177-3AD203B41FA5}">
                      <a16:colId xmlns:a16="http://schemas.microsoft.com/office/drawing/2014/main" val="1314402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AVG(price)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2.99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385480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2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1.34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420483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3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9620562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F3B544-3349-F748-AF15-0FC1CF783A61}"/>
              </a:ext>
            </a:extLst>
          </p:cNvPr>
          <p:cNvSpPr txBox="1"/>
          <p:nvPr/>
        </p:nvSpPr>
        <p:spPr>
          <a:xfrm>
            <a:off x="6776633" y="6199322"/>
            <a:ext cx="5160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is a typical GROUP BY example.</a:t>
            </a:r>
          </a:p>
        </p:txBody>
      </p:sp>
    </p:spTree>
    <p:extLst>
      <p:ext uri="{BB962C8B-B14F-4D97-AF65-F5344CB8AC3E}">
        <p14:creationId xmlns:p14="http://schemas.microsoft.com/office/powerpoint/2010/main" val="26919654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D8A0-63B1-C141-AA0C-A8312515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1084141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price, COUNT(*)</a:t>
            </a:r>
            <a:br>
              <a:rPr lang="en-US" dirty="0"/>
            </a:br>
            <a:r>
              <a:rPr lang="en-US" dirty="0"/>
              <a:t>FROM product </a:t>
            </a:r>
            <a:r>
              <a:rPr lang="en-US" b="1" dirty="0"/>
              <a:t>GROUP BY price </a:t>
            </a:r>
            <a:r>
              <a:rPr lang="en-US" dirty="0"/>
              <a:t>ORDER BY price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676BA-95ED-5345-BFA6-ECF09492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474" y="1391766"/>
            <a:ext cx="5765101" cy="530023"/>
          </a:xfrm>
        </p:spPr>
        <p:txBody>
          <a:bodyPr/>
          <a:lstStyle/>
          <a:p>
            <a:r>
              <a:rPr lang="en-US" dirty="0"/>
              <a:t>Table “product”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F6C4A65-3DCF-4F41-B5A0-C0938099A0EB}"/>
              </a:ext>
            </a:extLst>
          </p:cNvPr>
          <p:cNvGraphicFramePr>
            <a:graphicFrameLocks noGrp="1"/>
          </p:cNvGraphicFramePr>
          <p:nvPr>
            <p:ph sz="half" idx="2"/>
          </p:nvPr>
        </p:nvGraphicFramePr>
        <p:xfrm>
          <a:off x="231775" y="1934949"/>
          <a:ext cx="620002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040">
                  <a:extLst>
                    <a:ext uri="{9D8B030D-6E8A-4147-A177-3AD203B41FA5}">
                      <a16:colId xmlns:a16="http://schemas.microsoft.com/office/drawing/2014/main" val="1521453508"/>
                    </a:ext>
                  </a:extLst>
                </a:gridCol>
                <a:gridCol w="2699809">
                  <a:extLst>
                    <a:ext uri="{9D8B030D-6E8A-4147-A177-3AD203B41FA5}">
                      <a16:colId xmlns:a16="http://schemas.microsoft.com/office/drawing/2014/main" val="353941225"/>
                    </a:ext>
                  </a:extLst>
                </a:gridCol>
                <a:gridCol w="1216580">
                  <a:extLst>
                    <a:ext uri="{9D8B030D-6E8A-4147-A177-3AD203B41FA5}">
                      <a16:colId xmlns:a16="http://schemas.microsoft.com/office/drawing/2014/main" val="4216693054"/>
                    </a:ext>
                  </a:extLst>
                </a:gridCol>
                <a:gridCol w="1649593">
                  <a:extLst>
                    <a:ext uri="{9D8B030D-6E8A-4147-A177-3AD203B41FA5}">
                      <a16:colId xmlns:a16="http://schemas.microsoft.com/office/drawing/2014/main" val="125496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5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Quart Skim 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Rye Bread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9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1lb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5.99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53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32oz Yogurt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93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Navel Orange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19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Pineapple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5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9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Spinach (bunch)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102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39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3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03425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677D1-5275-7444-8F97-FABEFAC7D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6633" y="1391766"/>
            <a:ext cx="5203556" cy="53002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219BA4-A973-6845-9213-F265039E8C7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806850355"/>
              </p:ext>
            </p:extLst>
          </p:nvPr>
        </p:nvGraphicFramePr>
        <p:xfrm>
          <a:off x="6776633" y="1934949"/>
          <a:ext cx="3607232" cy="400090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3616">
                  <a:extLst>
                    <a:ext uri="{9D8B030D-6E8A-4147-A177-3AD203B41FA5}">
                      <a16:colId xmlns:a16="http://schemas.microsoft.com/office/drawing/2014/main" val="2982428412"/>
                    </a:ext>
                  </a:extLst>
                </a:gridCol>
                <a:gridCol w="1803616">
                  <a:extLst>
                    <a:ext uri="{9D8B030D-6E8A-4147-A177-3AD203B41FA5}">
                      <a16:colId xmlns:a16="http://schemas.microsoft.com/office/drawing/2014/main" val="1314402770"/>
                    </a:ext>
                  </a:extLst>
                </a:gridCol>
              </a:tblGrid>
              <a:tr h="497966"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COUNT(*)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3590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 dirty="0"/>
                        <a:t>0.89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385480643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0.99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420483045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1.49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1690617425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1.99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2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228917399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2.49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2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982772130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3.99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60380325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4.99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1413603184"/>
                  </a:ext>
                </a:extLst>
              </a:tr>
              <a:tr h="437867">
                <a:tc>
                  <a:txBody>
                    <a:bodyPr/>
                    <a:lstStyle/>
                    <a:p>
                      <a:r>
                        <a:rPr lang="en-US" sz="2300"/>
                        <a:t>5.99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9620562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F3B544-3349-F748-AF15-0FC1CF783A61}"/>
              </a:ext>
            </a:extLst>
          </p:cNvPr>
          <p:cNvSpPr txBox="1"/>
          <p:nvPr/>
        </p:nvSpPr>
        <p:spPr>
          <a:xfrm>
            <a:off x="6776633" y="6199322"/>
            <a:ext cx="51609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is a typical GROUP BY example.</a:t>
            </a:r>
          </a:p>
        </p:txBody>
      </p:sp>
    </p:spTree>
    <p:extLst>
      <p:ext uri="{BB962C8B-B14F-4D97-AF65-F5344CB8AC3E}">
        <p14:creationId xmlns:p14="http://schemas.microsoft.com/office/powerpoint/2010/main" val="40149843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D8A0-63B1-C141-AA0C-A8312515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1084141"/>
          </a:xfrm>
        </p:spPr>
        <p:txBody>
          <a:bodyPr>
            <a:normAutofit fontScale="90000"/>
          </a:bodyPr>
          <a:lstStyle/>
          <a:p>
            <a:r>
              <a:rPr lang="en-US" dirty="0"/>
              <a:t>SELECT category, price</a:t>
            </a:r>
            <a:br>
              <a:rPr lang="en-US" dirty="0"/>
            </a:br>
            <a:r>
              <a:rPr lang="en-US" dirty="0"/>
              <a:t>FROM product </a:t>
            </a:r>
            <a:r>
              <a:rPr lang="en-US" b="1" dirty="0"/>
              <a:t>GROUP BY category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676BA-95ED-5345-BFA6-ECF09492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474" y="1391766"/>
            <a:ext cx="5765101" cy="530023"/>
          </a:xfrm>
        </p:spPr>
        <p:txBody>
          <a:bodyPr/>
          <a:lstStyle/>
          <a:p>
            <a:r>
              <a:rPr lang="en-US" dirty="0"/>
              <a:t>Table “product”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F6C4A65-3DCF-4F41-B5A0-C0938099A0E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258557062"/>
              </p:ext>
            </p:extLst>
          </p:nvPr>
        </p:nvGraphicFramePr>
        <p:xfrm>
          <a:off x="231775" y="1934949"/>
          <a:ext cx="620002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040">
                  <a:extLst>
                    <a:ext uri="{9D8B030D-6E8A-4147-A177-3AD203B41FA5}">
                      <a16:colId xmlns:a16="http://schemas.microsoft.com/office/drawing/2014/main" val="1521453508"/>
                    </a:ext>
                  </a:extLst>
                </a:gridCol>
                <a:gridCol w="2699809">
                  <a:extLst>
                    <a:ext uri="{9D8B030D-6E8A-4147-A177-3AD203B41FA5}">
                      <a16:colId xmlns:a16="http://schemas.microsoft.com/office/drawing/2014/main" val="353941225"/>
                    </a:ext>
                  </a:extLst>
                </a:gridCol>
                <a:gridCol w="1216580">
                  <a:extLst>
                    <a:ext uri="{9D8B030D-6E8A-4147-A177-3AD203B41FA5}">
                      <a16:colId xmlns:a16="http://schemas.microsoft.com/office/drawing/2014/main" val="4216693054"/>
                    </a:ext>
                  </a:extLst>
                </a:gridCol>
                <a:gridCol w="1649593">
                  <a:extLst>
                    <a:ext uri="{9D8B030D-6E8A-4147-A177-3AD203B41FA5}">
                      <a16:colId xmlns:a16="http://schemas.microsoft.com/office/drawing/2014/main" val="125496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5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Quart Skim 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>
                          <a:highlight>
                            <a:srgbClr val="FFFF00"/>
                          </a:highlight>
                        </a:rPr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Rye Bread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>
                          <a:highlight>
                            <a:srgbClr val="FFFF00"/>
                          </a:highlight>
                        </a:rPr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9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1lb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5.99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53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32oz Yogurt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93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Navel Orange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b="1" dirty="0">
                          <a:highlight>
                            <a:srgbClr val="FFFF00"/>
                          </a:highlight>
                        </a:rPr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19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Pineapple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5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9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Spinach (bunch)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102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39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3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03425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677D1-5275-7444-8F97-FABEFAC7D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6633" y="1391766"/>
            <a:ext cx="5203556" cy="53002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219BA4-A973-6845-9213-F265039E8C7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229380353"/>
              </p:ext>
            </p:extLst>
          </p:nvPr>
        </p:nvGraphicFramePr>
        <p:xfrm>
          <a:off x="6776633" y="1934949"/>
          <a:ext cx="3607232" cy="1769145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03616">
                  <a:extLst>
                    <a:ext uri="{9D8B030D-6E8A-4147-A177-3AD203B41FA5}">
                      <a16:colId xmlns:a16="http://schemas.microsoft.com/office/drawing/2014/main" val="2982428412"/>
                    </a:ext>
                  </a:extLst>
                </a:gridCol>
                <a:gridCol w="1803616">
                  <a:extLst>
                    <a:ext uri="{9D8B030D-6E8A-4147-A177-3AD203B41FA5}">
                      <a16:colId xmlns:a16="http://schemas.microsoft.com/office/drawing/2014/main" val="1314402770"/>
                    </a:ext>
                  </a:extLst>
                </a:gridCol>
              </a:tblGrid>
              <a:tr h="486306"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3590"/>
                  </a:ext>
                </a:extLst>
              </a:tr>
              <a:tr h="427613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1.99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385480643"/>
                  </a:ext>
                </a:extLst>
              </a:tr>
              <a:tr h="427613">
                <a:tc>
                  <a:txBody>
                    <a:bodyPr/>
                    <a:lstStyle/>
                    <a:p>
                      <a:r>
                        <a:rPr lang="en-US" sz="2300"/>
                        <a:t>2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0.89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420483045"/>
                  </a:ext>
                </a:extLst>
              </a:tr>
              <a:tr h="427613">
                <a:tc>
                  <a:txBody>
                    <a:bodyPr/>
                    <a:lstStyle/>
                    <a:p>
                      <a:r>
                        <a:rPr lang="en-US" sz="2300"/>
                        <a:t>3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962056231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FFF3B544-3349-F748-AF15-0FC1CF783A61}"/>
              </a:ext>
            </a:extLst>
          </p:cNvPr>
          <p:cNvSpPr txBox="1"/>
          <p:nvPr/>
        </p:nvSpPr>
        <p:spPr>
          <a:xfrm>
            <a:off x="6730140" y="3904064"/>
            <a:ext cx="472310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This GROUP BY is weird.  </a:t>
            </a:r>
            <a:r>
              <a:rPr lang="en-US" sz="2800" dirty="0">
                <a:sym typeface="Wingdings" pitchFamily="2" charset="2"/>
              </a:rPr>
              <a:t></a:t>
            </a:r>
          </a:p>
          <a:p>
            <a:endParaRPr lang="en-US" sz="2800" dirty="0">
              <a:sym typeface="Wingdings" pitchFamily="2" charset="2"/>
            </a:endParaRPr>
          </a:p>
          <a:p>
            <a:r>
              <a:rPr lang="en-US" sz="2800" dirty="0">
                <a:sym typeface="Wingdings" pitchFamily="2" charset="2"/>
              </a:rPr>
              <a:t>It’s missing an aggregation function (like SUM, MIN, etc.).  It prints a random price for each category.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152394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ED8A0-63B1-C141-AA0C-A83125157B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759417"/>
          </a:xfrm>
        </p:spPr>
        <p:txBody>
          <a:bodyPr>
            <a:normAutofit/>
          </a:bodyPr>
          <a:lstStyle/>
          <a:p>
            <a:r>
              <a:rPr lang="en-US" dirty="0"/>
              <a:t>SELECT id, name FROM product </a:t>
            </a:r>
            <a:r>
              <a:rPr lang="en-US" b="1" dirty="0"/>
              <a:t>GROUP BY id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E676BA-95ED-5345-BFA6-ECF0949285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32474" y="1050805"/>
            <a:ext cx="5765101" cy="530023"/>
          </a:xfrm>
        </p:spPr>
        <p:txBody>
          <a:bodyPr/>
          <a:lstStyle/>
          <a:p>
            <a:r>
              <a:rPr lang="en-US" dirty="0"/>
              <a:t>Table “product”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1F6C4A65-3DCF-4F41-B5A0-C0938099A0EB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566610939"/>
              </p:ext>
            </p:extLst>
          </p:nvPr>
        </p:nvGraphicFramePr>
        <p:xfrm>
          <a:off x="231775" y="1593988"/>
          <a:ext cx="6200022" cy="4861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4040">
                  <a:extLst>
                    <a:ext uri="{9D8B030D-6E8A-4147-A177-3AD203B41FA5}">
                      <a16:colId xmlns:a16="http://schemas.microsoft.com/office/drawing/2014/main" val="1521453508"/>
                    </a:ext>
                  </a:extLst>
                </a:gridCol>
                <a:gridCol w="2699809">
                  <a:extLst>
                    <a:ext uri="{9D8B030D-6E8A-4147-A177-3AD203B41FA5}">
                      <a16:colId xmlns:a16="http://schemas.microsoft.com/office/drawing/2014/main" val="353941225"/>
                    </a:ext>
                  </a:extLst>
                </a:gridCol>
                <a:gridCol w="1216580">
                  <a:extLst>
                    <a:ext uri="{9D8B030D-6E8A-4147-A177-3AD203B41FA5}">
                      <a16:colId xmlns:a16="http://schemas.microsoft.com/office/drawing/2014/main" val="4216693054"/>
                    </a:ext>
                  </a:extLst>
                </a:gridCol>
                <a:gridCol w="1649593">
                  <a:extLst>
                    <a:ext uri="{9D8B030D-6E8A-4147-A177-3AD203B41FA5}">
                      <a16:colId xmlns:a16="http://schemas.microsoft.com/office/drawing/2014/main" val="125496496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price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category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85920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Quart Skim Milk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549431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Rye Bread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4398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1lb Butter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5.99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14953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32oz Yogurt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4.99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3937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Navel Orange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51950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Pineapple (each)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2579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84962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Spinach (bunch)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1.49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911026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0.99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49396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3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2.49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76603425"/>
                  </a:ext>
                </a:extLst>
              </a:tr>
            </a:tbl>
          </a:graphicData>
        </a:graphic>
      </p:graphicFrame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00677D1-5275-7444-8F97-FABEFAC7D5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776633" y="1050805"/>
            <a:ext cx="5203556" cy="530023"/>
          </a:xfrm>
        </p:spPr>
        <p:txBody>
          <a:bodyPr/>
          <a:lstStyle/>
          <a:p>
            <a:r>
              <a:rPr lang="en-US" dirty="0"/>
              <a:t>Output</a:t>
            </a:r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56219BA4-A973-6845-9213-F265039E8C77}"/>
              </a:ext>
            </a:extLst>
          </p:cNvPr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391428661"/>
              </p:ext>
            </p:extLst>
          </p:nvPr>
        </p:nvGraphicFramePr>
        <p:xfrm>
          <a:off x="6776633" y="1593988"/>
          <a:ext cx="4738608" cy="432816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499462">
                  <a:extLst>
                    <a:ext uri="{9D8B030D-6E8A-4147-A177-3AD203B41FA5}">
                      <a16:colId xmlns:a16="http://schemas.microsoft.com/office/drawing/2014/main" val="2982428412"/>
                    </a:ext>
                  </a:extLst>
                </a:gridCol>
                <a:gridCol w="3239146">
                  <a:extLst>
                    <a:ext uri="{9D8B030D-6E8A-4147-A177-3AD203B41FA5}">
                      <a16:colId xmlns:a16="http://schemas.microsoft.com/office/drawing/2014/main" val="131440277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id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name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78373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 dirty="0"/>
                        <a:t>1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Quart Skim Milk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38548064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2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Rye Bread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4204830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3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1lb Butter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9620562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4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32oz Yogurt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8054414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5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Navel Orange (each)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60813593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6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Pineapple (each)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37009765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7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English Muffins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15291290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8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/>
                        <a:t>Spinach (bunch)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963618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9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Carrots (</a:t>
                      </a:r>
                      <a:r>
                        <a:rPr lang="en-US" sz="2300" dirty="0" err="1"/>
                        <a:t>lb</a:t>
                      </a:r>
                      <a:r>
                        <a:rPr lang="en-US" sz="2300" dirty="0"/>
                        <a:t> bag)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6009618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300"/>
                        <a:t>10</a:t>
                      </a:r>
                    </a:p>
                  </a:txBody>
                  <a:tcPr marL="19050" marR="19050" marT="19050" marB="19050" anchor="ctr"/>
                </a:tc>
                <a:tc>
                  <a:txBody>
                    <a:bodyPr/>
                    <a:lstStyle/>
                    <a:p>
                      <a:r>
                        <a:rPr lang="en-US" sz="2300" dirty="0"/>
                        <a:t>Dozen Eggs</a:t>
                      </a:r>
                    </a:p>
                  </a:txBody>
                  <a:tcPr marL="19050" marR="19050" marT="19050" marB="19050" anchor="ctr"/>
                </a:tc>
                <a:extLst>
                  <a:ext uri="{0D108BD9-81ED-4DB2-BD59-A6C34878D82A}">
                    <a16:rowId xmlns:a16="http://schemas.microsoft.com/office/drawing/2014/main" val="273581893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7D8D37EB-D6B0-554E-B7DF-E101C6A00254}"/>
              </a:ext>
            </a:extLst>
          </p:cNvPr>
          <p:cNvSpPr txBox="1"/>
          <p:nvPr/>
        </p:nvSpPr>
        <p:spPr>
          <a:xfrm>
            <a:off x="6776633" y="6055374"/>
            <a:ext cx="51609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This GROUP BY is useless because </a:t>
            </a:r>
            <a:r>
              <a:rPr lang="en-US" sz="2400" b="1" dirty="0"/>
              <a:t>id</a:t>
            </a:r>
            <a:r>
              <a:rPr lang="en-US" sz="2400" dirty="0"/>
              <a:t> is always different. </a:t>
            </a:r>
            <a:r>
              <a:rPr lang="en-US" sz="2400" dirty="0">
                <a:sym typeface="Wingdings" pitchFamily="2" charset="2"/>
              </a:rPr>
              <a:t>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837929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ersion-friendl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18244</TotalTime>
  <Words>2210</Words>
  <Application>Microsoft Macintosh PowerPoint</Application>
  <PresentationFormat>Widescreen</PresentationFormat>
  <Paragraphs>979</Paragraphs>
  <Slides>30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Andale Mono</vt:lpstr>
      <vt:lpstr>Arial</vt:lpstr>
      <vt:lpstr>Calibri</vt:lpstr>
      <vt:lpstr>Courier New</vt:lpstr>
      <vt:lpstr>Garamond</vt:lpstr>
      <vt:lpstr>Mangal</vt:lpstr>
      <vt:lpstr>Wingdings</vt:lpstr>
      <vt:lpstr>Office Theme</vt:lpstr>
      <vt:lpstr>EECS-317 Data Management and Information Processing  Lecture 4 – GROUP BY and INNER JOINs</vt:lpstr>
      <vt:lpstr>Announcements</vt:lpstr>
      <vt:lpstr>Last lecture: Integer division, aggregation, subqueries</vt:lpstr>
      <vt:lpstr>GROUP BY explained</vt:lpstr>
      <vt:lpstr>The GROUP BY expression</vt:lpstr>
      <vt:lpstr>SELECT category, AVG(price) FROM product GROUP BY category</vt:lpstr>
      <vt:lpstr>SELECT price, COUNT(*) FROM product GROUP BY price ORDER BY price</vt:lpstr>
      <vt:lpstr>SELECT category, price FROM product GROUP BY category</vt:lpstr>
      <vt:lpstr>SELECT id, name FROM product GROUP BY id</vt:lpstr>
      <vt:lpstr>SELECT AVG(price) FROM product GROUP BY “hello”</vt:lpstr>
      <vt:lpstr>SELECT category=2, AVG(price) FROM product GROUP BY category=2</vt:lpstr>
      <vt:lpstr>What if you need to combine data from multiple tables?</vt:lpstr>
      <vt:lpstr>JOINs create virtual tables from several tables</vt:lpstr>
      <vt:lpstr>What if we want to print the staff directory?</vt:lpstr>
      <vt:lpstr>SELECT * FROM staff JOIN department ON staff.departmentId=department.id</vt:lpstr>
      <vt:lpstr>How JOIN builds a composite table</vt:lpstr>
      <vt:lpstr>Just print the columns we need</vt:lpstr>
      <vt:lpstr>Reorder and rename the columns</vt:lpstr>
      <vt:lpstr>JOIN to the third table</vt:lpstr>
      <vt:lpstr>Who teaches the largest class &amp; what is the average grade?</vt:lpstr>
      <vt:lpstr>Who teaches the largest class &amp; what is the average grade?</vt:lpstr>
      <vt:lpstr>Using INNER JOIN, what if rows don’t match one-to-one?</vt:lpstr>
      <vt:lpstr>(Recipes.sqlite) Print the recipe for Irish Stew (RecipeID = 1)</vt:lpstr>
      <vt:lpstr>(Recipes.sqlite) Print the recipe for Irish Stew (RecipeID = 1)</vt:lpstr>
      <vt:lpstr>What is the name of the recipe with the most ingredients? (Can be done with either a subquery or a JOIN)</vt:lpstr>
      <vt:lpstr>What is the name of the recipe with the most ingredients? </vt:lpstr>
      <vt:lpstr>(BowlingLeague.sqlite) Print a schedule of all the team matchups over the whole season (Date, Location, TeamName, TeamName)</vt:lpstr>
      <vt:lpstr>Print a schedule of all the team matchups over the whole season (Date, Location, TeamName, TeamName)</vt:lpstr>
      <vt:lpstr>Print game results for Tournament #1, including bowler names, team names, &amp; raw score</vt:lpstr>
      <vt:lpstr>Print game results for Tournament #1, including bowler names, team names, &amp; raw score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823</cp:revision>
  <cp:lastPrinted>2018-10-02T16:53:55Z</cp:lastPrinted>
  <dcterms:created xsi:type="dcterms:W3CDTF">2017-09-19T21:33:23Z</dcterms:created>
  <dcterms:modified xsi:type="dcterms:W3CDTF">2019-04-10T21:58:06Z</dcterms:modified>
</cp:coreProperties>
</file>