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3"/>
  </p:notesMasterIdLst>
  <p:handoutMasterIdLst>
    <p:handoutMasterId r:id="rId34"/>
  </p:handoutMasterIdLst>
  <p:sldIdLst>
    <p:sldId id="256" r:id="rId2"/>
    <p:sldId id="322" r:id="rId3"/>
    <p:sldId id="385" r:id="rId4"/>
    <p:sldId id="325" r:id="rId5"/>
    <p:sldId id="397" r:id="rId6"/>
    <p:sldId id="324" r:id="rId7"/>
    <p:sldId id="394" r:id="rId8"/>
    <p:sldId id="387" r:id="rId9"/>
    <p:sldId id="388" r:id="rId10"/>
    <p:sldId id="390" r:id="rId11"/>
    <p:sldId id="327" r:id="rId12"/>
    <p:sldId id="392" r:id="rId13"/>
    <p:sldId id="389" r:id="rId14"/>
    <p:sldId id="306" r:id="rId15"/>
    <p:sldId id="401" r:id="rId16"/>
    <p:sldId id="403" r:id="rId17"/>
    <p:sldId id="400" r:id="rId18"/>
    <p:sldId id="323" r:id="rId19"/>
    <p:sldId id="402" r:id="rId20"/>
    <p:sldId id="326" r:id="rId21"/>
    <p:sldId id="329" r:id="rId22"/>
    <p:sldId id="328" r:id="rId23"/>
    <p:sldId id="331" r:id="rId24"/>
    <p:sldId id="330" r:id="rId25"/>
    <p:sldId id="393" r:id="rId26"/>
    <p:sldId id="332" r:id="rId27"/>
    <p:sldId id="348" r:id="rId28"/>
    <p:sldId id="351" r:id="rId29"/>
    <p:sldId id="352" r:id="rId30"/>
    <p:sldId id="349" r:id="rId31"/>
    <p:sldId id="342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7219861-5E0D-C644-9540-737B718C485A}">
          <p14:sldIdLst>
            <p14:sldId id="256"/>
            <p14:sldId id="322"/>
            <p14:sldId id="385"/>
            <p14:sldId id="325"/>
            <p14:sldId id="397"/>
            <p14:sldId id="324"/>
            <p14:sldId id="394"/>
            <p14:sldId id="387"/>
            <p14:sldId id="388"/>
            <p14:sldId id="390"/>
            <p14:sldId id="327"/>
            <p14:sldId id="392"/>
            <p14:sldId id="389"/>
            <p14:sldId id="306"/>
            <p14:sldId id="401"/>
            <p14:sldId id="403"/>
            <p14:sldId id="400"/>
            <p14:sldId id="323"/>
            <p14:sldId id="402"/>
            <p14:sldId id="326"/>
            <p14:sldId id="329"/>
            <p14:sldId id="328"/>
            <p14:sldId id="331"/>
            <p14:sldId id="330"/>
            <p14:sldId id="393"/>
            <p14:sldId id="332"/>
            <p14:sldId id="348"/>
            <p14:sldId id="351"/>
            <p14:sldId id="352"/>
            <p14:sldId id="349"/>
            <p14:sldId id="34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788"/>
    <p:restoredTop sz="84082"/>
  </p:normalViewPr>
  <p:slideViewPr>
    <p:cSldViewPr snapToGrid="0" snapToObjects="1">
      <p:cViewPr varScale="1">
        <p:scale>
          <a:sx n="102" d="100"/>
          <a:sy n="102" d="100"/>
        </p:scale>
        <p:origin x="208" y="2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9" d="100"/>
          <a:sy n="99" d="100"/>
        </p:scale>
        <p:origin x="4272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A91097-98C8-FE45-B63E-A689361303E4}" type="datetimeFigureOut">
              <a:rPr lang="en-US" smtClean="0"/>
              <a:t>10/7/20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2BE98C-46CD-DF40-A244-A5625579BE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4579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34C72-D733-5448-A03C-2F9CE3C7CCB3}" type="datetimeFigureOut">
              <a:rPr lang="en-US" smtClean="0"/>
              <a:t>10/7/20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8B1E31-8139-D340-BE89-3F6CE06B35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776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3159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70466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b="0" i="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Actually, 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shows one of two different variations of NAT-based load balancing.  In the design shown here, the load balancer changes the source address on packets it receives from the public internet (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eg.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4.4.4.4 to 10.0.0.1).  Actually, that address change is not strictly necessary.  A simpler design could leave the source address and port unchanged.  For example, a packet comes in with &lt;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src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=4.4.4.4:1230,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dst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= 2.2.2.2:80&gt; and that gets translated into &lt;src:4.4.4.4:1230,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dst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=10.0.0.2:80&gt;.  (By contrast, the pictured design shows a translation into &lt;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src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=10.0.0.1:1002, </a:t>
            </a:r>
            <a:r>
              <a:rPr lang="en-US" sz="12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dst</a:t>
            </a:r>
            <a:r>
              <a:rPr lang="en-US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=10.0.0.2:80&gt;)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8B1E31-8139-D340-BE89-3F6CE06B353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7495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2519053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10/7/20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671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10/7/20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113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048071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02129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471" y="154984"/>
            <a:ext cx="11639227" cy="80591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3471" y="1084881"/>
            <a:ext cx="5756329" cy="562588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084882"/>
            <a:ext cx="5730498" cy="56258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8256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475" y="139485"/>
            <a:ext cx="11747715" cy="88340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2474" y="1143794"/>
            <a:ext cx="5765101" cy="530023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2475" y="1794724"/>
            <a:ext cx="5765101" cy="493154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143794"/>
            <a:ext cx="5807989" cy="530023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1794723"/>
            <a:ext cx="5807988" cy="493154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6957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260508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1432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10/7/20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6733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10/7/20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3785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3471" y="154983"/>
            <a:ext cx="11639227" cy="8834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3471" y="1146875"/>
            <a:ext cx="11639227" cy="55948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108DB8A-F079-4440-B502-B6A051A81BDA}"/>
              </a:ext>
            </a:extLst>
          </p:cNvPr>
          <p:cNvSpPr txBox="1"/>
          <p:nvPr userDrawn="1"/>
        </p:nvSpPr>
        <p:spPr>
          <a:xfrm>
            <a:off x="11393905" y="154983"/>
            <a:ext cx="601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fld id="{03E72132-18A4-A340-91B0-EAA9D08BB4B8}" type="slidenum">
              <a:rPr lang="en-US" smtClean="0"/>
              <a:pPr algn="r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9531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www.google.com/intl/en/ipv6/statistics.html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oogle.com/" TargetMode="Externa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tools.ietf.org/html/rfc6555" TargetMode="Externa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s://pdfs.semanticscholar.org/34bb/2f946f83b656c6989d42fe043bf5f259b514.pd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s://tunnelbroker.net/" TargetMode="Externa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883403"/>
            <a:ext cx="9144000" cy="3433436"/>
          </a:xfrm>
        </p:spPr>
        <p:txBody>
          <a:bodyPr anchor="ctr">
            <a:normAutofit/>
          </a:bodyPr>
          <a:lstStyle/>
          <a:p>
            <a:r>
              <a:rPr lang="en-US" sz="5400" dirty="0">
                <a:solidFill>
                  <a:schemeClr val="tx1"/>
                </a:solidFill>
              </a:rPr>
              <a:t>CS-340 Introduction to Computer Networking</a:t>
            </a:r>
            <a:br>
              <a:rPr lang="en-US" sz="5400" dirty="0">
                <a:solidFill>
                  <a:schemeClr val="tx1"/>
                </a:solidFill>
              </a:rPr>
            </a:br>
            <a:br>
              <a:rPr lang="en-US" sz="1800" dirty="0"/>
            </a:br>
            <a:r>
              <a:rPr lang="en-US" dirty="0"/>
              <a:t>Lecture 9: NAT and IPv6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602995"/>
            <a:ext cx="9144000" cy="1135251"/>
          </a:xfrm>
        </p:spPr>
        <p:txBody>
          <a:bodyPr>
            <a:normAutofit/>
          </a:bodyPr>
          <a:lstStyle/>
          <a:p>
            <a:r>
              <a:rPr lang="en-US" sz="2800"/>
              <a:t>Steve Tarzia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5397190" y="6086395"/>
            <a:ext cx="6443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/>
              <a:t>Many diagrams &amp; slides </a:t>
            </a:r>
            <a:r>
              <a:rPr lang="en-US" i="1" dirty="0"/>
              <a:t>are adapted from those by J.F Kurose and K.W. Ross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97190" y="6086395"/>
            <a:ext cx="64435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i="1" dirty="0"/>
              <a:t>Many diagrams &amp; slides are adapted from those by J.F Kurose and K.W. Ross</a:t>
            </a:r>
          </a:p>
        </p:txBody>
      </p:sp>
    </p:spTree>
    <p:extLst>
      <p:ext uri="{BB962C8B-B14F-4D97-AF65-F5344CB8AC3E}">
        <p14:creationId xmlns:p14="http://schemas.microsoft.com/office/powerpoint/2010/main" val="3015142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NAT difficulties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Local clients can only be reached by public IPs that they recently contacted.  In other words, cannot easily run services behind a NAT.</a:t>
            </a:r>
          </a:p>
          <a:p>
            <a:pPr lvl="1"/>
            <a:r>
              <a:rPr lang="en-US" dirty="0"/>
              <a:t>Special NAT-router configuration called </a:t>
            </a:r>
            <a:r>
              <a:rPr lang="en-US" i="1" dirty="0">
                <a:solidFill>
                  <a:schemeClr val="accent6"/>
                </a:solidFill>
              </a:rPr>
              <a:t>port forwarding </a:t>
            </a:r>
            <a:r>
              <a:rPr lang="en-US" dirty="0"/>
              <a:t>determines where to send unsolicited packets.</a:t>
            </a:r>
          </a:p>
          <a:p>
            <a:r>
              <a:rPr lang="en-US" dirty="0"/>
              <a:t>Some protocols (</a:t>
            </a:r>
            <a:r>
              <a:rPr lang="en-US" dirty="0" err="1"/>
              <a:t>eg.</a:t>
            </a:r>
            <a:r>
              <a:rPr lang="en-US" dirty="0"/>
              <a:t>, SIP) advertise IP address and port in payload of packet, which will not be translated by NAT.</a:t>
            </a:r>
          </a:p>
          <a:p>
            <a:r>
              <a:rPr lang="en-US" dirty="0"/>
              <a:t>Temporarily-inactive TCP connections may need to send keepalive packets that the NAT router does not “forget” the port mapping.</a:t>
            </a:r>
          </a:p>
          <a:p>
            <a:pPr lvl="1"/>
            <a:r>
              <a:rPr lang="en-US" dirty="0"/>
              <a:t>NAT’s port mappings timeout eventually to make room for later connections.</a:t>
            </a:r>
          </a:p>
        </p:txBody>
      </p:sp>
    </p:spTree>
    <p:extLst>
      <p:ext uri="{BB962C8B-B14F-4D97-AF65-F5344CB8AC3E}">
        <p14:creationId xmlns:p14="http://schemas.microsoft.com/office/powerpoint/2010/main" val="28925358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Cloud 108">
            <a:extLst>
              <a:ext uri="{FF2B5EF4-FFF2-40B4-BE49-F238E27FC236}">
                <a16:creationId xmlns:a16="http://schemas.microsoft.com/office/drawing/2014/main" id="{03704DF9-96D9-1F45-9454-B65273DB5CD6}"/>
              </a:ext>
            </a:extLst>
          </p:cNvPr>
          <p:cNvSpPr/>
          <p:nvPr/>
        </p:nvSpPr>
        <p:spPr>
          <a:xfrm>
            <a:off x="3814372" y="3942300"/>
            <a:ext cx="4193555" cy="2146774"/>
          </a:xfrm>
          <a:prstGeom prst="cloud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The Internet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(public addresses)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Peer-to-peer communication behind a NAT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471" y="1146875"/>
            <a:ext cx="11639227" cy="2482149"/>
          </a:xfrm>
        </p:spPr>
        <p:txBody>
          <a:bodyPr>
            <a:normAutofit/>
          </a:bodyPr>
          <a:lstStyle/>
          <a:p>
            <a:r>
              <a:rPr lang="en-US" dirty="0"/>
              <a:t>Neither of the two peers can be reached directly.</a:t>
            </a:r>
          </a:p>
          <a:p>
            <a:pPr lvl="1"/>
            <a:r>
              <a:rPr lang="en-US" dirty="0"/>
              <a:t>NAT only works if private address contacts a public address.</a:t>
            </a:r>
          </a:p>
          <a:p>
            <a:pPr lvl="1"/>
            <a:r>
              <a:rPr lang="en-US" dirty="0"/>
              <a:t>Private IP address cannot listen for new connections from Internet.</a:t>
            </a:r>
          </a:p>
          <a:p>
            <a:pPr lvl="1"/>
            <a:r>
              <a:rPr lang="en-US" dirty="0"/>
              <a:t>NAT will discard any inbound packets not associated with an already-established connection.</a:t>
            </a:r>
          </a:p>
          <a:p>
            <a:endParaRPr lang="en-US" dirty="0"/>
          </a:p>
        </p:txBody>
      </p:sp>
      <p:sp>
        <p:nvSpPr>
          <p:cNvPr id="4" name="Text Box 16"/>
          <p:cNvSpPr txBox="1">
            <a:spLocks noChangeArrowheads="1"/>
          </p:cNvSpPr>
          <p:nvPr/>
        </p:nvSpPr>
        <p:spPr bwMode="auto">
          <a:xfrm>
            <a:off x="6604611" y="5101176"/>
            <a:ext cx="1257300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en-US" sz="1600" dirty="0"/>
              <a:t>138.76.29.7</a:t>
            </a:r>
          </a:p>
        </p:txBody>
      </p:sp>
      <p:sp>
        <p:nvSpPr>
          <p:cNvPr id="6" name="Line 14"/>
          <p:cNvSpPr>
            <a:spLocks noChangeShapeType="1"/>
          </p:cNvSpPr>
          <p:nvPr/>
        </p:nvSpPr>
        <p:spPr bwMode="auto">
          <a:xfrm flipH="1">
            <a:off x="7664864" y="4988463"/>
            <a:ext cx="85725" cy="128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grpSp>
        <p:nvGrpSpPr>
          <p:cNvPr id="15" name="Group 157"/>
          <p:cNvGrpSpPr>
            <a:grpSpLocks/>
          </p:cNvGrpSpPr>
          <p:nvPr/>
        </p:nvGrpSpPr>
        <p:grpSpPr bwMode="auto">
          <a:xfrm>
            <a:off x="7483890" y="3737513"/>
            <a:ext cx="2719388" cy="2565400"/>
            <a:chOff x="3948" y="731"/>
            <a:chExt cx="1713" cy="1616"/>
          </a:xfrm>
        </p:grpSpPr>
        <p:sp>
          <p:nvSpPr>
            <p:cNvPr id="16" name="Freeform 95"/>
            <p:cNvSpPr>
              <a:spLocks/>
            </p:cNvSpPr>
            <p:nvPr/>
          </p:nvSpPr>
          <p:spPr bwMode="auto">
            <a:xfrm>
              <a:off x="4433" y="874"/>
              <a:ext cx="1056" cy="1473"/>
            </a:xfrm>
            <a:custGeom>
              <a:avLst/>
              <a:gdLst>
                <a:gd name="T0" fmla="*/ 109 w 1056"/>
                <a:gd name="T1" fmla="*/ 582 h 1473"/>
                <a:gd name="T2" fmla="*/ 598 w 1056"/>
                <a:gd name="T3" fmla="*/ 553 h 1473"/>
                <a:gd name="T4" fmla="*/ 533 w 1056"/>
                <a:gd name="T5" fmla="*/ 520 h 1473"/>
                <a:gd name="T6" fmla="*/ 566 w 1056"/>
                <a:gd name="T7" fmla="*/ 75 h 1473"/>
                <a:gd name="T8" fmla="*/ 835 w 1056"/>
                <a:gd name="T9" fmla="*/ 67 h 1473"/>
                <a:gd name="T10" fmla="*/ 1025 w 1056"/>
                <a:gd name="T11" fmla="*/ 152 h 1473"/>
                <a:gd name="T12" fmla="*/ 987 w 1056"/>
                <a:gd name="T13" fmla="*/ 485 h 1473"/>
                <a:gd name="T14" fmla="*/ 1005 w 1056"/>
                <a:gd name="T15" fmla="*/ 781 h 1473"/>
                <a:gd name="T16" fmla="*/ 987 w 1056"/>
                <a:gd name="T17" fmla="*/ 1357 h 1473"/>
                <a:gd name="T18" fmla="*/ 592 w 1056"/>
                <a:gd name="T19" fmla="*/ 1384 h 1473"/>
                <a:gd name="T20" fmla="*/ 473 w 1056"/>
                <a:gd name="T21" fmla="*/ 825 h 1473"/>
                <a:gd name="T22" fmla="*/ 61 w 1056"/>
                <a:gd name="T23" fmla="*/ 744 h 1473"/>
                <a:gd name="T24" fmla="*/ 109 w 1056"/>
                <a:gd name="T25" fmla="*/ 582 h 147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056"/>
                <a:gd name="T40" fmla="*/ 0 h 1473"/>
                <a:gd name="T41" fmla="*/ 1056 w 1056"/>
                <a:gd name="T42" fmla="*/ 1473 h 147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056" h="1473">
                  <a:moveTo>
                    <a:pt x="109" y="582"/>
                  </a:moveTo>
                  <a:cubicBezTo>
                    <a:pt x="199" y="550"/>
                    <a:pt x="527" y="563"/>
                    <a:pt x="598" y="553"/>
                  </a:cubicBezTo>
                  <a:cubicBezTo>
                    <a:pt x="669" y="543"/>
                    <a:pt x="538" y="600"/>
                    <a:pt x="533" y="520"/>
                  </a:cubicBezTo>
                  <a:cubicBezTo>
                    <a:pt x="527" y="440"/>
                    <a:pt x="516" y="150"/>
                    <a:pt x="566" y="75"/>
                  </a:cubicBezTo>
                  <a:cubicBezTo>
                    <a:pt x="616" y="0"/>
                    <a:pt x="759" y="54"/>
                    <a:pt x="835" y="67"/>
                  </a:cubicBezTo>
                  <a:cubicBezTo>
                    <a:pt x="911" y="80"/>
                    <a:pt x="1000" y="82"/>
                    <a:pt x="1025" y="152"/>
                  </a:cubicBezTo>
                  <a:cubicBezTo>
                    <a:pt x="1050" y="222"/>
                    <a:pt x="990" y="380"/>
                    <a:pt x="987" y="485"/>
                  </a:cubicBezTo>
                  <a:cubicBezTo>
                    <a:pt x="984" y="590"/>
                    <a:pt x="1005" y="636"/>
                    <a:pt x="1005" y="781"/>
                  </a:cubicBezTo>
                  <a:cubicBezTo>
                    <a:pt x="1005" y="926"/>
                    <a:pt x="1056" y="1257"/>
                    <a:pt x="987" y="1357"/>
                  </a:cubicBezTo>
                  <a:cubicBezTo>
                    <a:pt x="918" y="1457"/>
                    <a:pt x="678" y="1473"/>
                    <a:pt x="592" y="1384"/>
                  </a:cubicBezTo>
                  <a:cubicBezTo>
                    <a:pt x="506" y="1295"/>
                    <a:pt x="562" y="932"/>
                    <a:pt x="473" y="825"/>
                  </a:cubicBezTo>
                  <a:cubicBezTo>
                    <a:pt x="384" y="718"/>
                    <a:pt x="122" y="784"/>
                    <a:pt x="61" y="744"/>
                  </a:cubicBezTo>
                  <a:cubicBezTo>
                    <a:pt x="0" y="704"/>
                    <a:pt x="26" y="616"/>
                    <a:pt x="109" y="582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Line 96"/>
            <p:cNvSpPr>
              <a:spLocks noChangeShapeType="1"/>
            </p:cNvSpPr>
            <p:nvPr/>
          </p:nvSpPr>
          <p:spPr bwMode="auto">
            <a:xfrm flipH="1">
              <a:off x="5005" y="1003"/>
              <a:ext cx="6" cy="9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8" name="Line 97"/>
            <p:cNvSpPr>
              <a:spLocks noChangeShapeType="1"/>
            </p:cNvSpPr>
            <p:nvPr/>
          </p:nvSpPr>
          <p:spPr bwMode="auto">
            <a:xfrm>
              <a:off x="5008" y="1000"/>
              <a:ext cx="84" cy="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19" name="Line 98"/>
            <p:cNvSpPr>
              <a:spLocks noChangeShapeType="1"/>
            </p:cNvSpPr>
            <p:nvPr/>
          </p:nvSpPr>
          <p:spPr bwMode="auto">
            <a:xfrm flipV="1">
              <a:off x="5012" y="1948"/>
              <a:ext cx="10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20" name="Text Box 100"/>
            <p:cNvSpPr txBox="1">
              <a:spLocks noChangeArrowheads="1"/>
            </p:cNvSpPr>
            <p:nvPr/>
          </p:nvSpPr>
          <p:spPr bwMode="auto">
            <a:xfrm>
              <a:off x="4117" y="1591"/>
              <a:ext cx="492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lnSpc>
                  <a:spcPct val="85000"/>
                </a:lnSpc>
              </a:pPr>
              <a:r>
                <a:rPr lang="en-US" altLang="en-US" sz="1800">
                  <a:solidFill>
                    <a:srgbClr val="CC0000"/>
                  </a:solidFill>
                </a:rPr>
                <a:t>NAT </a:t>
              </a:r>
            </a:p>
            <a:p>
              <a:pPr algn="ctr">
                <a:lnSpc>
                  <a:spcPct val="85000"/>
                </a:lnSpc>
              </a:pPr>
              <a:r>
                <a:rPr lang="en-US" altLang="en-US" sz="1800">
                  <a:solidFill>
                    <a:srgbClr val="CC0000"/>
                  </a:solidFill>
                </a:rPr>
                <a:t>router</a:t>
              </a:r>
            </a:p>
          </p:txBody>
        </p:sp>
        <p:sp>
          <p:nvSpPr>
            <p:cNvPr id="21" name="Line 101"/>
            <p:cNvSpPr>
              <a:spLocks noChangeShapeType="1"/>
            </p:cNvSpPr>
            <p:nvPr/>
          </p:nvSpPr>
          <p:spPr bwMode="auto">
            <a:xfrm>
              <a:off x="3948" y="1510"/>
              <a:ext cx="25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22" name="Group 102"/>
            <p:cNvGrpSpPr>
              <a:grpSpLocks/>
            </p:cNvGrpSpPr>
            <p:nvPr/>
          </p:nvGrpSpPr>
          <p:grpSpPr bwMode="auto">
            <a:xfrm>
              <a:off x="4144" y="1372"/>
              <a:ext cx="370" cy="204"/>
              <a:chOff x="4396" y="1245"/>
              <a:chExt cx="672" cy="248"/>
            </a:xfrm>
          </p:grpSpPr>
          <p:sp>
            <p:nvSpPr>
              <p:cNvPr id="35" name="Oval 407"/>
              <p:cNvSpPr>
                <a:spLocks noChangeArrowheads="1"/>
              </p:cNvSpPr>
              <p:nvPr/>
            </p:nvSpPr>
            <p:spPr bwMode="auto">
              <a:xfrm>
                <a:off x="4399" y="1355"/>
                <a:ext cx="666" cy="138"/>
              </a:xfrm>
              <a:prstGeom prst="ellipse">
                <a:avLst/>
              </a:prstGeom>
              <a:gradFill rotWithShape="1">
                <a:gsLst>
                  <a:gs pos="0">
                    <a:srgbClr val="CCCCFF"/>
                  </a:gs>
                  <a:gs pos="100000">
                    <a:srgbClr val="FFFFFF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36" name="Rectangle 410"/>
              <p:cNvSpPr>
                <a:spLocks noChangeArrowheads="1"/>
              </p:cNvSpPr>
              <p:nvPr/>
            </p:nvSpPr>
            <p:spPr bwMode="auto">
              <a:xfrm>
                <a:off x="4399" y="1339"/>
                <a:ext cx="669" cy="86"/>
              </a:xfrm>
              <a:prstGeom prst="rect">
                <a:avLst/>
              </a:prstGeom>
              <a:gradFill rotWithShape="1">
                <a:gsLst>
                  <a:gs pos="0">
                    <a:srgbClr val="CCCCFF"/>
                  </a:gs>
                  <a:gs pos="100000">
                    <a:srgbClr val="FFFFFF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/>
                <a:endParaRPr lang="en-US" altLang="en-US"/>
              </a:p>
            </p:txBody>
          </p:sp>
          <p:sp>
            <p:nvSpPr>
              <p:cNvPr id="37" name="Oval 411"/>
              <p:cNvSpPr>
                <a:spLocks noChangeArrowheads="1"/>
              </p:cNvSpPr>
              <p:nvPr/>
            </p:nvSpPr>
            <p:spPr bwMode="auto">
              <a:xfrm>
                <a:off x="4396" y="1245"/>
                <a:ext cx="667" cy="162"/>
              </a:xfrm>
              <a:prstGeom prst="ellipse">
                <a:avLst/>
              </a:prstGeom>
              <a:gradFill rotWithShape="1">
                <a:gsLst>
                  <a:gs pos="0">
                    <a:srgbClr val="CCCCFF"/>
                  </a:gs>
                  <a:gs pos="100000">
                    <a:srgbClr val="FFFFFF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endParaRPr lang="en-US" altLang="en-US"/>
              </a:p>
            </p:txBody>
          </p:sp>
          <p:grpSp>
            <p:nvGrpSpPr>
              <p:cNvPr id="38" name="Group 106"/>
              <p:cNvGrpSpPr>
                <a:grpSpLocks/>
              </p:cNvGrpSpPr>
              <p:nvPr/>
            </p:nvGrpSpPr>
            <p:grpSpPr bwMode="auto">
              <a:xfrm>
                <a:off x="4530" y="1287"/>
                <a:ext cx="377" cy="75"/>
                <a:chOff x="2468" y="1332"/>
                <a:chExt cx="310" cy="60"/>
              </a:xfrm>
            </p:grpSpPr>
            <p:sp>
              <p:nvSpPr>
                <p:cNvPr id="41" name="Freeform 107"/>
                <p:cNvSpPr>
                  <a:spLocks/>
                </p:cNvSpPr>
                <p:nvPr/>
              </p:nvSpPr>
              <p:spPr bwMode="auto">
                <a:xfrm>
                  <a:off x="2468" y="1332"/>
                  <a:ext cx="310" cy="60"/>
                </a:xfrm>
                <a:custGeom>
                  <a:avLst/>
                  <a:gdLst>
                    <a:gd name="T0" fmla="*/ 0 w 310"/>
                    <a:gd name="T1" fmla="*/ 60 h 60"/>
                    <a:gd name="T2" fmla="*/ 96 w 310"/>
                    <a:gd name="T3" fmla="*/ 60 h 60"/>
                    <a:gd name="T4" fmla="*/ 192 w 310"/>
                    <a:gd name="T5" fmla="*/ 0 h 60"/>
                    <a:gd name="T6" fmla="*/ 310 w 310"/>
                    <a:gd name="T7" fmla="*/ 0 h 6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10"/>
                    <a:gd name="T13" fmla="*/ 0 h 60"/>
                    <a:gd name="T14" fmla="*/ 310 w 310"/>
                    <a:gd name="T15" fmla="*/ 60 h 6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10" h="60">
                      <a:moveTo>
                        <a:pt x="0" y="60"/>
                      </a:moveTo>
                      <a:lnTo>
                        <a:pt x="96" y="60"/>
                      </a:lnTo>
                      <a:lnTo>
                        <a:pt x="192" y="0"/>
                      </a:lnTo>
                      <a:lnTo>
                        <a:pt x="310" y="0"/>
                      </a:lnTo>
                    </a:path>
                  </a:pathLst>
                </a:custGeom>
                <a:noFill/>
                <a:ln w="19050" cmpd="sng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42" name="Freeform 108"/>
                <p:cNvSpPr>
                  <a:spLocks/>
                </p:cNvSpPr>
                <p:nvPr/>
              </p:nvSpPr>
              <p:spPr bwMode="auto">
                <a:xfrm>
                  <a:off x="2482" y="1332"/>
                  <a:ext cx="282" cy="60"/>
                </a:xfrm>
                <a:custGeom>
                  <a:avLst/>
                  <a:gdLst>
                    <a:gd name="T0" fmla="*/ 0 w 282"/>
                    <a:gd name="T1" fmla="*/ 0 h 60"/>
                    <a:gd name="T2" fmla="*/ 96 w 282"/>
                    <a:gd name="T3" fmla="*/ 0 h 60"/>
                    <a:gd name="T4" fmla="*/ 192 w 282"/>
                    <a:gd name="T5" fmla="*/ 60 h 60"/>
                    <a:gd name="T6" fmla="*/ 282 w 282"/>
                    <a:gd name="T7" fmla="*/ 60 h 6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82"/>
                    <a:gd name="T13" fmla="*/ 0 h 60"/>
                    <a:gd name="T14" fmla="*/ 282 w 282"/>
                    <a:gd name="T15" fmla="*/ 60 h 6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82" h="60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192" y="60"/>
                      </a:lnTo>
                      <a:lnTo>
                        <a:pt x="282" y="60"/>
                      </a:lnTo>
                    </a:path>
                  </a:pathLst>
                </a:custGeom>
                <a:noFill/>
                <a:ln w="19050" cmpd="sng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39" name="Line 109"/>
              <p:cNvSpPr>
                <a:spLocks noChangeShapeType="1"/>
              </p:cNvSpPr>
              <p:nvPr/>
            </p:nvSpPr>
            <p:spPr bwMode="auto">
              <a:xfrm>
                <a:off x="4400" y="1322"/>
                <a:ext cx="0" cy="108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0" name="Line 110"/>
              <p:cNvSpPr>
                <a:spLocks noChangeShapeType="1"/>
              </p:cNvSpPr>
              <p:nvPr/>
            </p:nvSpPr>
            <p:spPr bwMode="auto">
              <a:xfrm>
                <a:off x="5063" y="1326"/>
                <a:ext cx="0" cy="107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23" name="Group 111"/>
            <p:cNvGrpSpPr>
              <a:grpSpLocks/>
            </p:cNvGrpSpPr>
            <p:nvPr/>
          </p:nvGrpSpPr>
          <p:grpSpPr bwMode="auto">
            <a:xfrm flipH="1">
              <a:off x="5059" y="1347"/>
              <a:ext cx="404" cy="352"/>
              <a:chOff x="-44" y="1473"/>
              <a:chExt cx="981" cy="1105"/>
            </a:xfrm>
          </p:grpSpPr>
          <p:pic>
            <p:nvPicPr>
              <p:cNvPr id="33" name="Picture 112" descr="desktop_computer_stylized_medium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-44" y="1473"/>
                <a:ext cx="981" cy="11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4" name="Freeform 113"/>
              <p:cNvSpPr>
                <a:spLocks/>
              </p:cNvSpPr>
              <p:nvPr/>
            </p:nvSpPr>
            <p:spPr bwMode="auto">
              <a:xfrm flipH="1">
                <a:off x="374" y="1579"/>
                <a:ext cx="477" cy="506"/>
              </a:xfrm>
              <a:custGeom>
                <a:avLst/>
                <a:gdLst>
                  <a:gd name="T0" fmla="*/ 0 w 356"/>
                  <a:gd name="T1" fmla="*/ 0 h 368"/>
                  <a:gd name="T2" fmla="*/ 4176 w 356"/>
                  <a:gd name="T3" fmla="*/ 248 h 368"/>
                  <a:gd name="T4" fmla="*/ 4954 w 356"/>
                  <a:gd name="T5" fmla="*/ 5173 h 368"/>
                  <a:gd name="T6" fmla="*/ 1092 w 356"/>
                  <a:gd name="T7" fmla="*/ 6469 h 368"/>
                  <a:gd name="T8" fmla="*/ 0 w 356"/>
                  <a:gd name="T9" fmla="*/ 0 h 3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6"/>
                  <a:gd name="T16" fmla="*/ 0 h 368"/>
                  <a:gd name="T17" fmla="*/ 356 w 356"/>
                  <a:gd name="T18" fmla="*/ 368 h 3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6" h="368">
                    <a:moveTo>
                      <a:pt x="0" y="0"/>
                    </a:moveTo>
                    <a:lnTo>
                      <a:pt x="300" y="14"/>
                    </a:lnTo>
                    <a:lnTo>
                      <a:pt x="356" y="294"/>
                    </a:lnTo>
                    <a:lnTo>
                      <a:pt x="78" y="36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99"/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24" name="Group 114"/>
            <p:cNvGrpSpPr>
              <a:grpSpLocks/>
            </p:cNvGrpSpPr>
            <p:nvPr/>
          </p:nvGrpSpPr>
          <p:grpSpPr bwMode="auto">
            <a:xfrm flipH="1">
              <a:off x="5043" y="1828"/>
              <a:ext cx="404" cy="352"/>
              <a:chOff x="-44" y="1473"/>
              <a:chExt cx="981" cy="1105"/>
            </a:xfrm>
          </p:grpSpPr>
          <p:pic>
            <p:nvPicPr>
              <p:cNvPr id="31" name="Picture 115" descr="desktop_computer_stylized_medium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-44" y="1473"/>
                <a:ext cx="981" cy="11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2" name="Freeform 116"/>
              <p:cNvSpPr>
                <a:spLocks/>
              </p:cNvSpPr>
              <p:nvPr/>
            </p:nvSpPr>
            <p:spPr bwMode="auto">
              <a:xfrm flipH="1">
                <a:off x="374" y="1579"/>
                <a:ext cx="477" cy="506"/>
              </a:xfrm>
              <a:custGeom>
                <a:avLst/>
                <a:gdLst>
                  <a:gd name="T0" fmla="*/ 0 w 356"/>
                  <a:gd name="T1" fmla="*/ 0 h 368"/>
                  <a:gd name="T2" fmla="*/ 4176 w 356"/>
                  <a:gd name="T3" fmla="*/ 248 h 368"/>
                  <a:gd name="T4" fmla="*/ 4954 w 356"/>
                  <a:gd name="T5" fmla="*/ 5173 h 368"/>
                  <a:gd name="T6" fmla="*/ 1092 w 356"/>
                  <a:gd name="T7" fmla="*/ 6469 h 368"/>
                  <a:gd name="T8" fmla="*/ 0 w 356"/>
                  <a:gd name="T9" fmla="*/ 0 h 3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6"/>
                  <a:gd name="T16" fmla="*/ 0 h 368"/>
                  <a:gd name="T17" fmla="*/ 356 w 356"/>
                  <a:gd name="T18" fmla="*/ 368 h 3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6" h="368">
                    <a:moveTo>
                      <a:pt x="0" y="0"/>
                    </a:moveTo>
                    <a:lnTo>
                      <a:pt x="300" y="14"/>
                    </a:lnTo>
                    <a:lnTo>
                      <a:pt x="356" y="294"/>
                    </a:lnTo>
                    <a:lnTo>
                      <a:pt x="78" y="36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99"/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sp>
          <p:nvSpPr>
            <p:cNvPr id="25" name="Line 117"/>
            <p:cNvSpPr>
              <a:spLocks noChangeShapeType="1"/>
            </p:cNvSpPr>
            <p:nvPr/>
          </p:nvSpPr>
          <p:spPr bwMode="auto">
            <a:xfrm>
              <a:off x="4510" y="1489"/>
              <a:ext cx="58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26" name="Group 153"/>
            <p:cNvGrpSpPr>
              <a:grpSpLocks/>
            </p:cNvGrpSpPr>
            <p:nvPr/>
          </p:nvGrpSpPr>
          <p:grpSpPr bwMode="auto">
            <a:xfrm flipH="1">
              <a:off x="5043" y="952"/>
              <a:ext cx="404" cy="352"/>
              <a:chOff x="-44" y="1473"/>
              <a:chExt cx="981" cy="1105"/>
            </a:xfrm>
          </p:grpSpPr>
          <p:pic>
            <p:nvPicPr>
              <p:cNvPr id="29" name="Picture 154" descr="desktop_computer_stylized_medium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-44" y="1473"/>
                <a:ext cx="981" cy="11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" name="Freeform 155"/>
              <p:cNvSpPr>
                <a:spLocks/>
              </p:cNvSpPr>
              <p:nvPr/>
            </p:nvSpPr>
            <p:spPr bwMode="auto">
              <a:xfrm flipH="1">
                <a:off x="374" y="1579"/>
                <a:ext cx="477" cy="506"/>
              </a:xfrm>
              <a:custGeom>
                <a:avLst/>
                <a:gdLst>
                  <a:gd name="T0" fmla="*/ 0 w 356"/>
                  <a:gd name="T1" fmla="*/ 0 h 368"/>
                  <a:gd name="T2" fmla="*/ 4176 w 356"/>
                  <a:gd name="T3" fmla="*/ 248 h 368"/>
                  <a:gd name="T4" fmla="*/ 4954 w 356"/>
                  <a:gd name="T5" fmla="*/ 5173 h 368"/>
                  <a:gd name="T6" fmla="*/ 1092 w 356"/>
                  <a:gd name="T7" fmla="*/ 6469 h 368"/>
                  <a:gd name="T8" fmla="*/ 0 w 356"/>
                  <a:gd name="T9" fmla="*/ 0 h 3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6"/>
                  <a:gd name="T16" fmla="*/ 0 h 368"/>
                  <a:gd name="T17" fmla="*/ 356 w 356"/>
                  <a:gd name="T18" fmla="*/ 368 h 3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6" h="368">
                    <a:moveTo>
                      <a:pt x="0" y="0"/>
                    </a:moveTo>
                    <a:lnTo>
                      <a:pt x="300" y="14"/>
                    </a:lnTo>
                    <a:lnTo>
                      <a:pt x="356" y="294"/>
                    </a:lnTo>
                    <a:lnTo>
                      <a:pt x="78" y="36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99"/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pic>
          <p:nvPicPr>
            <p:cNvPr id="27" name="Picture 156" descr="skype_logo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00" y="869"/>
              <a:ext cx="512" cy="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Text Box 99"/>
            <p:cNvSpPr txBox="1">
              <a:spLocks noChangeArrowheads="1"/>
            </p:cNvSpPr>
            <p:nvPr/>
          </p:nvSpPr>
          <p:spPr bwMode="auto">
            <a:xfrm>
              <a:off x="5077" y="731"/>
              <a:ext cx="584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r>
                <a:rPr lang="en-US" altLang="en-US" sz="1600" dirty="0"/>
                <a:t>10.0.0.5</a:t>
              </a:r>
            </a:p>
          </p:txBody>
        </p:sp>
      </p:grpSp>
      <p:sp>
        <p:nvSpPr>
          <p:cNvPr id="79" name="Text Box 16">
            <a:extLst>
              <a:ext uri="{FF2B5EF4-FFF2-40B4-BE49-F238E27FC236}">
                <a16:creationId xmlns:a16="http://schemas.microsoft.com/office/drawing/2014/main" id="{79160B9F-CC03-C744-9B4E-CBEF8415FADC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4052339" y="5291265"/>
            <a:ext cx="104067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en-US" sz="1600" dirty="0"/>
              <a:t>59.6.3.90</a:t>
            </a:r>
          </a:p>
        </p:txBody>
      </p:sp>
      <p:sp>
        <p:nvSpPr>
          <p:cNvPr id="80" name="Line 14">
            <a:extLst>
              <a:ext uri="{FF2B5EF4-FFF2-40B4-BE49-F238E27FC236}">
                <a16:creationId xmlns:a16="http://schemas.microsoft.com/office/drawing/2014/main" id="{D98CA628-6356-904B-A57B-9EECE1B5228B}"/>
              </a:ext>
            </a:extLst>
          </p:cNvPr>
          <p:cNvSpPr>
            <a:spLocks noChangeShapeType="1"/>
          </p:cNvSpPr>
          <p:nvPr/>
        </p:nvSpPr>
        <p:spPr bwMode="auto">
          <a:xfrm>
            <a:off x="4115812" y="5178961"/>
            <a:ext cx="85725" cy="128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/>
          </a:p>
        </p:txBody>
      </p:sp>
      <p:grpSp>
        <p:nvGrpSpPr>
          <p:cNvPr id="81" name="Group 157">
            <a:extLst>
              <a:ext uri="{FF2B5EF4-FFF2-40B4-BE49-F238E27FC236}">
                <a16:creationId xmlns:a16="http://schemas.microsoft.com/office/drawing/2014/main" id="{61CAE3FB-6EB2-AF46-B306-10F1D72CA07F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1683304" y="3942299"/>
            <a:ext cx="2711450" cy="2565400"/>
            <a:chOff x="3948" y="731"/>
            <a:chExt cx="1708" cy="1616"/>
          </a:xfrm>
        </p:grpSpPr>
        <p:sp>
          <p:nvSpPr>
            <p:cNvPr id="82" name="Freeform 95">
              <a:extLst>
                <a:ext uri="{FF2B5EF4-FFF2-40B4-BE49-F238E27FC236}">
                  <a16:creationId xmlns:a16="http://schemas.microsoft.com/office/drawing/2014/main" id="{32C21371-0A1F-A045-A7BE-AF1B5178418B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3" y="874"/>
              <a:ext cx="1056" cy="1473"/>
            </a:xfrm>
            <a:custGeom>
              <a:avLst/>
              <a:gdLst>
                <a:gd name="T0" fmla="*/ 109 w 1056"/>
                <a:gd name="T1" fmla="*/ 582 h 1473"/>
                <a:gd name="T2" fmla="*/ 598 w 1056"/>
                <a:gd name="T3" fmla="*/ 553 h 1473"/>
                <a:gd name="T4" fmla="*/ 533 w 1056"/>
                <a:gd name="T5" fmla="*/ 520 h 1473"/>
                <a:gd name="T6" fmla="*/ 566 w 1056"/>
                <a:gd name="T7" fmla="*/ 75 h 1473"/>
                <a:gd name="T8" fmla="*/ 835 w 1056"/>
                <a:gd name="T9" fmla="*/ 67 h 1473"/>
                <a:gd name="T10" fmla="*/ 1025 w 1056"/>
                <a:gd name="T11" fmla="*/ 152 h 1473"/>
                <a:gd name="T12" fmla="*/ 987 w 1056"/>
                <a:gd name="T13" fmla="*/ 485 h 1473"/>
                <a:gd name="T14" fmla="*/ 1005 w 1056"/>
                <a:gd name="T15" fmla="*/ 781 h 1473"/>
                <a:gd name="T16" fmla="*/ 987 w 1056"/>
                <a:gd name="T17" fmla="*/ 1357 h 1473"/>
                <a:gd name="T18" fmla="*/ 592 w 1056"/>
                <a:gd name="T19" fmla="*/ 1384 h 1473"/>
                <a:gd name="T20" fmla="*/ 473 w 1056"/>
                <a:gd name="T21" fmla="*/ 825 h 1473"/>
                <a:gd name="T22" fmla="*/ 61 w 1056"/>
                <a:gd name="T23" fmla="*/ 744 h 1473"/>
                <a:gd name="T24" fmla="*/ 109 w 1056"/>
                <a:gd name="T25" fmla="*/ 582 h 147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056"/>
                <a:gd name="T40" fmla="*/ 0 h 1473"/>
                <a:gd name="T41" fmla="*/ 1056 w 1056"/>
                <a:gd name="T42" fmla="*/ 1473 h 147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056" h="1473">
                  <a:moveTo>
                    <a:pt x="109" y="582"/>
                  </a:moveTo>
                  <a:cubicBezTo>
                    <a:pt x="199" y="550"/>
                    <a:pt x="527" y="563"/>
                    <a:pt x="598" y="553"/>
                  </a:cubicBezTo>
                  <a:cubicBezTo>
                    <a:pt x="669" y="543"/>
                    <a:pt x="538" y="600"/>
                    <a:pt x="533" y="520"/>
                  </a:cubicBezTo>
                  <a:cubicBezTo>
                    <a:pt x="527" y="440"/>
                    <a:pt x="516" y="150"/>
                    <a:pt x="566" y="75"/>
                  </a:cubicBezTo>
                  <a:cubicBezTo>
                    <a:pt x="616" y="0"/>
                    <a:pt x="759" y="54"/>
                    <a:pt x="835" y="67"/>
                  </a:cubicBezTo>
                  <a:cubicBezTo>
                    <a:pt x="911" y="80"/>
                    <a:pt x="1000" y="82"/>
                    <a:pt x="1025" y="152"/>
                  </a:cubicBezTo>
                  <a:cubicBezTo>
                    <a:pt x="1050" y="222"/>
                    <a:pt x="990" y="380"/>
                    <a:pt x="987" y="485"/>
                  </a:cubicBezTo>
                  <a:cubicBezTo>
                    <a:pt x="984" y="590"/>
                    <a:pt x="1005" y="636"/>
                    <a:pt x="1005" y="781"/>
                  </a:cubicBezTo>
                  <a:cubicBezTo>
                    <a:pt x="1005" y="926"/>
                    <a:pt x="1056" y="1257"/>
                    <a:pt x="987" y="1357"/>
                  </a:cubicBezTo>
                  <a:cubicBezTo>
                    <a:pt x="918" y="1457"/>
                    <a:pt x="678" y="1473"/>
                    <a:pt x="592" y="1384"/>
                  </a:cubicBezTo>
                  <a:cubicBezTo>
                    <a:pt x="506" y="1295"/>
                    <a:pt x="562" y="932"/>
                    <a:pt x="473" y="825"/>
                  </a:cubicBezTo>
                  <a:cubicBezTo>
                    <a:pt x="384" y="718"/>
                    <a:pt x="122" y="784"/>
                    <a:pt x="61" y="744"/>
                  </a:cubicBezTo>
                  <a:cubicBezTo>
                    <a:pt x="0" y="704"/>
                    <a:pt x="26" y="616"/>
                    <a:pt x="109" y="582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" name="Line 96">
              <a:extLst>
                <a:ext uri="{FF2B5EF4-FFF2-40B4-BE49-F238E27FC236}">
                  <a16:creationId xmlns:a16="http://schemas.microsoft.com/office/drawing/2014/main" id="{ED78EF54-332E-7941-9849-DFA95FB40A9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005" y="1003"/>
              <a:ext cx="6" cy="9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4" name="Line 97">
              <a:extLst>
                <a:ext uri="{FF2B5EF4-FFF2-40B4-BE49-F238E27FC236}">
                  <a16:creationId xmlns:a16="http://schemas.microsoft.com/office/drawing/2014/main" id="{3CBE960D-F575-6445-AA8C-AEF07F826B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08" y="1000"/>
              <a:ext cx="84" cy="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5" name="Line 98">
              <a:extLst>
                <a:ext uri="{FF2B5EF4-FFF2-40B4-BE49-F238E27FC236}">
                  <a16:creationId xmlns:a16="http://schemas.microsoft.com/office/drawing/2014/main" id="{FA568028-CDEE-FF44-B1E9-48F1DCBCBC2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012" y="1948"/>
              <a:ext cx="10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sp>
          <p:nvSpPr>
            <p:cNvPr id="86" name="Text Box 100">
              <a:extLst>
                <a:ext uri="{FF2B5EF4-FFF2-40B4-BE49-F238E27FC236}">
                  <a16:creationId xmlns:a16="http://schemas.microsoft.com/office/drawing/2014/main" id="{88C66F3A-FC03-6441-BBEC-778D12367FB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17" y="1591"/>
              <a:ext cx="492" cy="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lnSpc>
                  <a:spcPct val="85000"/>
                </a:lnSpc>
              </a:pPr>
              <a:r>
                <a:rPr lang="en-US" altLang="en-US" sz="1800">
                  <a:solidFill>
                    <a:srgbClr val="CC0000"/>
                  </a:solidFill>
                </a:rPr>
                <a:t>NAT </a:t>
              </a:r>
            </a:p>
            <a:p>
              <a:pPr algn="ctr">
                <a:lnSpc>
                  <a:spcPct val="85000"/>
                </a:lnSpc>
              </a:pPr>
              <a:r>
                <a:rPr lang="en-US" altLang="en-US" sz="1800">
                  <a:solidFill>
                    <a:srgbClr val="CC0000"/>
                  </a:solidFill>
                </a:rPr>
                <a:t>router</a:t>
              </a:r>
            </a:p>
          </p:txBody>
        </p:sp>
        <p:sp>
          <p:nvSpPr>
            <p:cNvPr id="87" name="Line 101">
              <a:extLst>
                <a:ext uri="{FF2B5EF4-FFF2-40B4-BE49-F238E27FC236}">
                  <a16:creationId xmlns:a16="http://schemas.microsoft.com/office/drawing/2014/main" id="{BD74AA92-2455-0144-ACB4-9FA570CF1F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48" y="1510"/>
              <a:ext cx="25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88" name="Group 102">
              <a:extLst>
                <a:ext uri="{FF2B5EF4-FFF2-40B4-BE49-F238E27FC236}">
                  <a16:creationId xmlns:a16="http://schemas.microsoft.com/office/drawing/2014/main" id="{95B0CD5D-C992-714B-93D1-3396EA370D5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4" y="1372"/>
              <a:ext cx="370" cy="204"/>
              <a:chOff x="4396" y="1245"/>
              <a:chExt cx="672" cy="248"/>
            </a:xfrm>
          </p:grpSpPr>
          <p:sp>
            <p:nvSpPr>
              <p:cNvPr id="101" name="Oval 407">
                <a:extLst>
                  <a:ext uri="{FF2B5EF4-FFF2-40B4-BE49-F238E27FC236}">
                    <a16:creationId xmlns:a16="http://schemas.microsoft.com/office/drawing/2014/main" id="{5012EF0E-1B33-4448-B61E-88EE10919A8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9" y="1355"/>
                <a:ext cx="666" cy="138"/>
              </a:xfrm>
              <a:prstGeom prst="ellipse">
                <a:avLst/>
              </a:prstGeom>
              <a:gradFill rotWithShape="1">
                <a:gsLst>
                  <a:gs pos="0">
                    <a:srgbClr val="CCCCFF"/>
                  </a:gs>
                  <a:gs pos="100000">
                    <a:srgbClr val="FFFFFF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endParaRPr lang="en-US" altLang="en-US"/>
              </a:p>
            </p:txBody>
          </p:sp>
          <p:sp>
            <p:nvSpPr>
              <p:cNvPr id="102" name="Rectangle 410">
                <a:extLst>
                  <a:ext uri="{FF2B5EF4-FFF2-40B4-BE49-F238E27FC236}">
                    <a16:creationId xmlns:a16="http://schemas.microsoft.com/office/drawing/2014/main" id="{601F27CB-E9AC-A34C-B690-CC53255ABF50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9" y="1339"/>
                <a:ext cx="669" cy="86"/>
              </a:xfrm>
              <a:prstGeom prst="rect">
                <a:avLst/>
              </a:prstGeom>
              <a:gradFill rotWithShape="1">
                <a:gsLst>
                  <a:gs pos="0">
                    <a:srgbClr val="CCCCFF"/>
                  </a:gs>
                  <a:gs pos="100000">
                    <a:srgbClr val="FFFFFF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/>
                <a:endParaRPr lang="en-US" altLang="en-US"/>
              </a:p>
            </p:txBody>
          </p:sp>
          <p:sp>
            <p:nvSpPr>
              <p:cNvPr id="103" name="Oval 411">
                <a:extLst>
                  <a:ext uri="{FF2B5EF4-FFF2-40B4-BE49-F238E27FC236}">
                    <a16:creationId xmlns:a16="http://schemas.microsoft.com/office/drawing/2014/main" id="{DDE2665C-1D47-2444-8FA5-5D7FE546DA8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6" y="1245"/>
                <a:ext cx="667" cy="162"/>
              </a:xfrm>
              <a:prstGeom prst="ellipse">
                <a:avLst/>
              </a:prstGeom>
              <a:gradFill rotWithShape="1">
                <a:gsLst>
                  <a:gs pos="0">
                    <a:srgbClr val="CCCCFF"/>
                  </a:gs>
                  <a:gs pos="100000">
                    <a:srgbClr val="FFFFFF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endParaRPr lang="en-US" altLang="en-US"/>
              </a:p>
            </p:txBody>
          </p:sp>
          <p:grpSp>
            <p:nvGrpSpPr>
              <p:cNvPr id="104" name="Group 106">
                <a:extLst>
                  <a:ext uri="{FF2B5EF4-FFF2-40B4-BE49-F238E27FC236}">
                    <a16:creationId xmlns:a16="http://schemas.microsoft.com/office/drawing/2014/main" id="{BA6DA7EB-F1BB-B849-A2C4-E075302514A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530" y="1287"/>
                <a:ext cx="377" cy="75"/>
                <a:chOff x="2468" y="1332"/>
                <a:chExt cx="310" cy="60"/>
              </a:xfrm>
            </p:grpSpPr>
            <p:sp>
              <p:nvSpPr>
                <p:cNvPr id="107" name="Freeform 107">
                  <a:extLst>
                    <a:ext uri="{FF2B5EF4-FFF2-40B4-BE49-F238E27FC236}">
                      <a16:creationId xmlns:a16="http://schemas.microsoft.com/office/drawing/2014/main" id="{0E6B62C7-19F3-B74E-8983-C139D9B6815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68" y="1332"/>
                  <a:ext cx="310" cy="60"/>
                </a:xfrm>
                <a:custGeom>
                  <a:avLst/>
                  <a:gdLst>
                    <a:gd name="T0" fmla="*/ 0 w 310"/>
                    <a:gd name="T1" fmla="*/ 60 h 60"/>
                    <a:gd name="T2" fmla="*/ 96 w 310"/>
                    <a:gd name="T3" fmla="*/ 60 h 60"/>
                    <a:gd name="T4" fmla="*/ 192 w 310"/>
                    <a:gd name="T5" fmla="*/ 0 h 60"/>
                    <a:gd name="T6" fmla="*/ 310 w 310"/>
                    <a:gd name="T7" fmla="*/ 0 h 6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10"/>
                    <a:gd name="T13" fmla="*/ 0 h 60"/>
                    <a:gd name="T14" fmla="*/ 310 w 310"/>
                    <a:gd name="T15" fmla="*/ 60 h 6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10" h="60">
                      <a:moveTo>
                        <a:pt x="0" y="60"/>
                      </a:moveTo>
                      <a:lnTo>
                        <a:pt x="96" y="60"/>
                      </a:lnTo>
                      <a:lnTo>
                        <a:pt x="192" y="0"/>
                      </a:lnTo>
                      <a:lnTo>
                        <a:pt x="310" y="0"/>
                      </a:lnTo>
                    </a:path>
                  </a:pathLst>
                </a:custGeom>
                <a:noFill/>
                <a:ln w="19050" cmpd="sng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08" name="Freeform 108">
                  <a:extLst>
                    <a:ext uri="{FF2B5EF4-FFF2-40B4-BE49-F238E27FC236}">
                      <a16:creationId xmlns:a16="http://schemas.microsoft.com/office/drawing/2014/main" id="{AF7275D0-08C1-C042-B1C2-1970CF693DB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82" y="1332"/>
                  <a:ext cx="282" cy="60"/>
                </a:xfrm>
                <a:custGeom>
                  <a:avLst/>
                  <a:gdLst>
                    <a:gd name="T0" fmla="*/ 0 w 282"/>
                    <a:gd name="T1" fmla="*/ 0 h 60"/>
                    <a:gd name="T2" fmla="*/ 96 w 282"/>
                    <a:gd name="T3" fmla="*/ 0 h 60"/>
                    <a:gd name="T4" fmla="*/ 192 w 282"/>
                    <a:gd name="T5" fmla="*/ 60 h 60"/>
                    <a:gd name="T6" fmla="*/ 282 w 282"/>
                    <a:gd name="T7" fmla="*/ 60 h 6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82"/>
                    <a:gd name="T13" fmla="*/ 0 h 60"/>
                    <a:gd name="T14" fmla="*/ 282 w 282"/>
                    <a:gd name="T15" fmla="*/ 60 h 6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82" h="60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192" y="60"/>
                      </a:lnTo>
                      <a:lnTo>
                        <a:pt x="282" y="60"/>
                      </a:lnTo>
                    </a:path>
                  </a:pathLst>
                </a:custGeom>
                <a:noFill/>
                <a:ln w="19050" cmpd="sng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05" name="Line 109">
                <a:extLst>
                  <a:ext uri="{FF2B5EF4-FFF2-40B4-BE49-F238E27FC236}">
                    <a16:creationId xmlns:a16="http://schemas.microsoft.com/office/drawing/2014/main" id="{48CD745D-1AE0-0843-8048-0002E4017A2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00" y="1322"/>
                <a:ext cx="0" cy="108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6" name="Line 110">
                <a:extLst>
                  <a:ext uri="{FF2B5EF4-FFF2-40B4-BE49-F238E27FC236}">
                    <a16:creationId xmlns:a16="http://schemas.microsoft.com/office/drawing/2014/main" id="{52208AD9-0E0D-724A-8591-1CB187F712F0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63" y="1326"/>
                <a:ext cx="0" cy="107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</p:grpSp>
        <p:grpSp>
          <p:nvGrpSpPr>
            <p:cNvPr id="89" name="Group 111">
              <a:extLst>
                <a:ext uri="{FF2B5EF4-FFF2-40B4-BE49-F238E27FC236}">
                  <a16:creationId xmlns:a16="http://schemas.microsoft.com/office/drawing/2014/main" id="{7466FD8E-4EA6-E242-9541-53041CC0032C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5059" y="1347"/>
              <a:ext cx="404" cy="352"/>
              <a:chOff x="-44" y="1473"/>
              <a:chExt cx="981" cy="1105"/>
            </a:xfrm>
          </p:grpSpPr>
          <p:pic>
            <p:nvPicPr>
              <p:cNvPr id="99" name="Picture 112" descr="desktop_computer_stylized_medium">
                <a:extLst>
                  <a:ext uri="{FF2B5EF4-FFF2-40B4-BE49-F238E27FC236}">
                    <a16:creationId xmlns:a16="http://schemas.microsoft.com/office/drawing/2014/main" id="{E446D282-EF6E-BF4D-817B-CFB2FD1F8A2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-44" y="1473"/>
                <a:ext cx="981" cy="11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0" name="Freeform 113">
                <a:extLst>
                  <a:ext uri="{FF2B5EF4-FFF2-40B4-BE49-F238E27FC236}">
                    <a16:creationId xmlns:a16="http://schemas.microsoft.com/office/drawing/2014/main" id="{9AD96EE4-1068-7C47-AF49-321FB2961DD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74" y="1579"/>
                <a:ext cx="477" cy="506"/>
              </a:xfrm>
              <a:custGeom>
                <a:avLst/>
                <a:gdLst>
                  <a:gd name="T0" fmla="*/ 0 w 356"/>
                  <a:gd name="T1" fmla="*/ 0 h 368"/>
                  <a:gd name="T2" fmla="*/ 4176 w 356"/>
                  <a:gd name="T3" fmla="*/ 248 h 368"/>
                  <a:gd name="T4" fmla="*/ 4954 w 356"/>
                  <a:gd name="T5" fmla="*/ 5173 h 368"/>
                  <a:gd name="T6" fmla="*/ 1092 w 356"/>
                  <a:gd name="T7" fmla="*/ 6469 h 368"/>
                  <a:gd name="T8" fmla="*/ 0 w 356"/>
                  <a:gd name="T9" fmla="*/ 0 h 3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6"/>
                  <a:gd name="T16" fmla="*/ 0 h 368"/>
                  <a:gd name="T17" fmla="*/ 356 w 356"/>
                  <a:gd name="T18" fmla="*/ 368 h 3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6" h="368">
                    <a:moveTo>
                      <a:pt x="0" y="0"/>
                    </a:moveTo>
                    <a:lnTo>
                      <a:pt x="300" y="14"/>
                    </a:lnTo>
                    <a:lnTo>
                      <a:pt x="356" y="294"/>
                    </a:lnTo>
                    <a:lnTo>
                      <a:pt x="78" y="36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99"/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grpSp>
          <p:nvGrpSpPr>
            <p:cNvPr id="90" name="Group 114">
              <a:extLst>
                <a:ext uri="{FF2B5EF4-FFF2-40B4-BE49-F238E27FC236}">
                  <a16:creationId xmlns:a16="http://schemas.microsoft.com/office/drawing/2014/main" id="{69812631-BBBE-3642-9749-7BC7A86A751C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5043" y="1828"/>
              <a:ext cx="404" cy="352"/>
              <a:chOff x="-44" y="1473"/>
              <a:chExt cx="981" cy="1105"/>
            </a:xfrm>
          </p:grpSpPr>
          <p:pic>
            <p:nvPicPr>
              <p:cNvPr id="97" name="Picture 115" descr="desktop_computer_stylized_medium">
                <a:extLst>
                  <a:ext uri="{FF2B5EF4-FFF2-40B4-BE49-F238E27FC236}">
                    <a16:creationId xmlns:a16="http://schemas.microsoft.com/office/drawing/2014/main" id="{C5F2D583-74E6-664D-984F-FB427EF1BBAD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-44" y="1473"/>
                <a:ext cx="981" cy="11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98" name="Freeform 116">
                <a:extLst>
                  <a:ext uri="{FF2B5EF4-FFF2-40B4-BE49-F238E27FC236}">
                    <a16:creationId xmlns:a16="http://schemas.microsoft.com/office/drawing/2014/main" id="{00CE051E-EF38-5B4F-933A-815244B04F73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74" y="1579"/>
                <a:ext cx="477" cy="506"/>
              </a:xfrm>
              <a:custGeom>
                <a:avLst/>
                <a:gdLst>
                  <a:gd name="T0" fmla="*/ 0 w 356"/>
                  <a:gd name="T1" fmla="*/ 0 h 368"/>
                  <a:gd name="T2" fmla="*/ 4176 w 356"/>
                  <a:gd name="T3" fmla="*/ 248 h 368"/>
                  <a:gd name="T4" fmla="*/ 4954 w 356"/>
                  <a:gd name="T5" fmla="*/ 5173 h 368"/>
                  <a:gd name="T6" fmla="*/ 1092 w 356"/>
                  <a:gd name="T7" fmla="*/ 6469 h 368"/>
                  <a:gd name="T8" fmla="*/ 0 w 356"/>
                  <a:gd name="T9" fmla="*/ 0 h 3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6"/>
                  <a:gd name="T16" fmla="*/ 0 h 368"/>
                  <a:gd name="T17" fmla="*/ 356 w 356"/>
                  <a:gd name="T18" fmla="*/ 368 h 3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6" h="368">
                    <a:moveTo>
                      <a:pt x="0" y="0"/>
                    </a:moveTo>
                    <a:lnTo>
                      <a:pt x="300" y="14"/>
                    </a:lnTo>
                    <a:lnTo>
                      <a:pt x="356" y="294"/>
                    </a:lnTo>
                    <a:lnTo>
                      <a:pt x="78" y="36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99"/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sp>
          <p:nvSpPr>
            <p:cNvPr id="91" name="Line 117">
              <a:extLst>
                <a:ext uri="{FF2B5EF4-FFF2-40B4-BE49-F238E27FC236}">
                  <a16:creationId xmlns:a16="http://schemas.microsoft.com/office/drawing/2014/main" id="{33CF99FD-1CC7-8245-97C1-5FD1399B1F6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10" y="1489"/>
              <a:ext cx="58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/>
            </a:p>
          </p:txBody>
        </p:sp>
        <p:grpSp>
          <p:nvGrpSpPr>
            <p:cNvPr id="92" name="Group 153">
              <a:extLst>
                <a:ext uri="{FF2B5EF4-FFF2-40B4-BE49-F238E27FC236}">
                  <a16:creationId xmlns:a16="http://schemas.microsoft.com/office/drawing/2014/main" id="{CF1B3963-2E47-3C47-BA04-1C8134ED1310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5043" y="952"/>
              <a:ext cx="404" cy="352"/>
              <a:chOff x="-44" y="1473"/>
              <a:chExt cx="981" cy="1105"/>
            </a:xfrm>
          </p:grpSpPr>
          <p:pic>
            <p:nvPicPr>
              <p:cNvPr id="95" name="Picture 154" descr="desktop_computer_stylized_medium">
                <a:extLst>
                  <a:ext uri="{FF2B5EF4-FFF2-40B4-BE49-F238E27FC236}">
                    <a16:creationId xmlns:a16="http://schemas.microsoft.com/office/drawing/2014/main" id="{02B00984-EBA4-3046-BA5E-A5C09C2E05B9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-44" y="1473"/>
                <a:ext cx="981" cy="11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96" name="Freeform 155">
                <a:extLst>
                  <a:ext uri="{FF2B5EF4-FFF2-40B4-BE49-F238E27FC236}">
                    <a16:creationId xmlns:a16="http://schemas.microsoft.com/office/drawing/2014/main" id="{0C34B782-ED04-4845-82D3-5D46B1490C16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74" y="1579"/>
                <a:ext cx="477" cy="506"/>
              </a:xfrm>
              <a:custGeom>
                <a:avLst/>
                <a:gdLst>
                  <a:gd name="T0" fmla="*/ 0 w 356"/>
                  <a:gd name="T1" fmla="*/ 0 h 368"/>
                  <a:gd name="T2" fmla="*/ 4176 w 356"/>
                  <a:gd name="T3" fmla="*/ 248 h 368"/>
                  <a:gd name="T4" fmla="*/ 4954 w 356"/>
                  <a:gd name="T5" fmla="*/ 5173 h 368"/>
                  <a:gd name="T6" fmla="*/ 1092 w 356"/>
                  <a:gd name="T7" fmla="*/ 6469 h 368"/>
                  <a:gd name="T8" fmla="*/ 0 w 356"/>
                  <a:gd name="T9" fmla="*/ 0 h 3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6"/>
                  <a:gd name="T16" fmla="*/ 0 h 368"/>
                  <a:gd name="T17" fmla="*/ 356 w 356"/>
                  <a:gd name="T18" fmla="*/ 368 h 3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6" h="368">
                    <a:moveTo>
                      <a:pt x="0" y="0"/>
                    </a:moveTo>
                    <a:lnTo>
                      <a:pt x="300" y="14"/>
                    </a:lnTo>
                    <a:lnTo>
                      <a:pt x="356" y="294"/>
                    </a:lnTo>
                    <a:lnTo>
                      <a:pt x="78" y="36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99"/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en-US"/>
              </a:p>
            </p:txBody>
          </p:sp>
        </p:grpSp>
        <p:pic>
          <p:nvPicPr>
            <p:cNvPr id="93" name="Picture 156" descr="skype_logo">
              <a:extLst>
                <a:ext uri="{FF2B5EF4-FFF2-40B4-BE49-F238E27FC236}">
                  <a16:creationId xmlns:a16="http://schemas.microsoft.com/office/drawing/2014/main" id="{3F5F4EAA-DDCD-7540-A782-DE31964D621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100" y="869"/>
              <a:ext cx="512" cy="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4" name="Text Box 99">
              <a:extLst>
                <a:ext uri="{FF2B5EF4-FFF2-40B4-BE49-F238E27FC236}">
                  <a16:creationId xmlns:a16="http://schemas.microsoft.com/office/drawing/2014/main" id="{24F1C421-B62D-FC48-8379-8ADB731624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072" y="731"/>
              <a:ext cx="584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r>
                <a:rPr lang="en-US" altLang="en-US" sz="1600" dirty="0"/>
                <a:t>10.0.0.3</a:t>
              </a:r>
            </a:p>
          </p:txBody>
        </p:sp>
      </p:grpSp>
      <p:sp>
        <p:nvSpPr>
          <p:cNvPr id="110" name="TextBox 109">
            <a:extLst>
              <a:ext uri="{FF2B5EF4-FFF2-40B4-BE49-F238E27FC236}">
                <a16:creationId xmlns:a16="http://schemas.microsoft.com/office/drawing/2014/main" id="{FE1C946C-03BD-A046-BF97-1CEC12AEA55F}"/>
              </a:ext>
            </a:extLst>
          </p:cNvPr>
          <p:cNvSpPr txBox="1"/>
          <p:nvPr/>
        </p:nvSpPr>
        <p:spPr>
          <a:xfrm>
            <a:off x="10154119" y="3922774"/>
            <a:ext cx="125095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Listening for a call…</a:t>
            </a:r>
          </a:p>
          <a:p>
            <a:r>
              <a:rPr lang="en-US" dirty="0"/>
              <a:t>But I’m not reachable!</a:t>
            </a:r>
          </a:p>
        </p:txBody>
      </p:sp>
      <p:sp>
        <p:nvSpPr>
          <p:cNvPr id="112" name="TextBox 111">
            <a:extLst>
              <a:ext uri="{FF2B5EF4-FFF2-40B4-BE49-F238E27FC236}">
                <a16:creationId xmlns:a16="http://schemas.microsoft.com/office/drawing/2014/main" id="{68D0E7A3-B080-694C-87B1-D6F0673A5C78}"/>
              </a:ext>
            </a:extLst>
          </p:cNvPr>
          <p:cNvSpPr txBox="1"/>
          <p:nvPr/>
        </p:nvSpPr>
        <p:spPr>
          <a:xfrm>
            <a:off x="920214" y="3996960"/>
            <a:ext cx="6910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Starts a call</a:t>
            </a:r>
          </a:p>
        </p:txBody>
      </p:sp>
      <p:sp>
        <p:nvSpPr>
          <p:cNvPr id="113" name="Freeform 112">
            <a:extLst>
              <a:ext uri="{FF2B5EF4-FFF2-40B4-BE49-F238E27FC236}">
                <a16:creationId xmlns:a16="http://schemas.microsoft.com/office/drawing/2014/main" id="{30C24E49-CB2D-9D41-B940-8D209D72C03C}"/>
              </a:ext>
            </a:extLst>
          </p:cNvPr>
          <p:cNvSpPr/>
          <p:nvPr/>
        </p:nvSpPr>
        <p:spPr>
          <a:xfrm>
            <a:off x="2610404" y="4621238"/>
            <a:ext cx="5161996" cy="552018"/>
          </a:xfrm>
          <a:custGeom>
            <a:avLst/>
            <a:gdLst>
              <a:gd name="connsiteX0" fmla="*/ 0 w 5049520"/>
              <a:gd name="connsiteY0" fmla="*/ 0 h 726371"/>
              <a:gd name="connsiteX1" fmla="*/ 325120 w 5049520"/>
              <a:gd name="connsiteY1" fmla="*/ 670560 h 726371"/>
              <a:gd name="connsiteX2" fmla="*/ 1117600 w 5049520"/>
              <a:gd name="connsiteY2" fmla="*/ 670560 h 726371"/>
              <a:gd name="connsiteX3" fmla="*/ 3495040 w 5049520"/>
              <a:gd name="connsiteY3" fmla="*/ 518160 h 726371"/>
              <a:gd name="connsiteX4" fmla="*/ 5049520 w 5049520"/>
              <a:gd name="connsiteY4" fmla="*/ 487680 h 726371"/>
              <a:gd name="connsiteX0" fmla="*/ 0 w 5049520"/>
              <a:gd name="connsiteY0" fmla="*/ 0 h 723175"/>
              <a:gd name="connsiteX1" fmla="*/ 325120 w 5049520"/>
              <a:gd name="connsiteY1" fmla="*/ 670560 h 723175"/>
              <a:gd name="connsiteX2" fmla="*/ 1117600 w 5049520"/>
              <a:gd name="connsiteY2" fmla="*/ 670560 h 723175"/>
              <a:gd name="connsiteX3" fmla="*/ 3495040 w 5049520"/>
              <a:gd name="connsiteY3" fmla="*/ 518160 h 723175"/>
              <a:gd name="connsiteX4" fmla="*/ 5049520 w 5049520"/>
              <a:gd name="connsiteY4" fmla="*/ 487680 h 723175"/>
              <a:gd name="connsiteX0" fmla="*/ 0 w 5049520"/>
              <a:gd name="connsiteY0" fmla="*/ 0 h 723175"/>
              <a:gd name="connsiteX1" fmla="*/ 325120 w 5049520"/>
              <a:gd name="connsiteY1" fmla="*/ 670560 h 723175"/>
              <a:gd name="connsiteX2" fmla="*/ 1117600 w 5049520"/>
              <a:gd name="connsiteY2" fmla="*/ 670560 h 723175"/>
              <a:gd name="connsiteX3" fmla="*/ 3495040 w 5049520"/>
              <a:gd name="connsiteY3" fmla="*/ 518160 h 723175"/>
              <a:gd name="connsiteX4" fmla="*/ 5049520 w 5049520"/>
              <a:gd name="connsiteY4" fmla="*/ 487680 h 723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49520" h="723175">
                <a:moveTo>
                  <a:pt x="0" y="0"/>
                </a:moveTo>
                <a:cubicBezTo>
                  <a:pt x="69426" y="279400"/>
                  <a:pt x="138853" y="558800"/>
                  <a:pt x="325120" y="670560"/>
                </a:cubicBezTo>
                <a:cubicBezTo>
                  <a:pt x="511387" y="782320"/>
                  <a:pt x="935355" y="683260"/>
                  <a:pt x="1117600" y="670560"/>
                </a:cubicBezTo>
                <a:lnTo>
                  <a:pt x="3495040" y="518160"/>
                </a:lnTo>
                <a:cubicBezTo>
                  <a:pt x="4150360" y="487680"/>
                  <a:pt x="4735618" y="441325"/>
                  <a:pt x="5049520" y="487680"/>
                </a:cubicBezTo>
              </a:path>
            </a:pathLst>
          </a:custGeom>
          <a:noFill/>
          <a:ln w="57150">
            <a:solidFill>
              <a:schemeClr val="accent6"/>
            </a:solidFill>
            <a:prstDash val="dash"/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4B31AA2E-7A6F-1141-8813-22C0602B6AC9}"/>
              </a:ext>
            </a:extLst>
          </p:cNvPr>
          <p:cNvSpPr txBox="1"/>
          <p:nvPr/>
        </p:nvSpPr>
        <p:spPr>
          <a:xfrm>
            <a:off x="7608082" y="4289490"/>
            <a:ext cx="1097407" cy="36933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Dropped!</a:t>
            </a:r>
          </a:p>
        </p:txBody>
      </p:sp>
      <p:sp>
        <p:nvSpPr>
          <p:cNvPr id="115" name="Rectangular Callout 114">
            <a:extLst>
              <a:ext uri="{FF2B5EF4-FFF2-40B4-BE49-F238E27FC236}">
                <a16:creationId xmlns:a16="http://schemas.microsoft.com/office/drawing/2014/main" id="{B40CE02E-692D-CA43-9BEB-D61390D95B64}"/>
              </a:ext>
            </a:extLst>
          </p:cNvPr>
          <p:cNvSpPr/>
          <p:nvPr/>
        </p:nvSpPr>
        <p:spPr>
          <a:xfrm>
            <a:off x="134271" y="5530196"/>
            <a:ext cx="1525448" cy="995365"/>
          </a:xfrm>
          <a:prstGeom prst="wedgeRectCallout">
            <a:avLst>
              <a:gd name="adj1" fmla="val -40661"/>
              <a:gd name="adj2" fmla="val 84038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Ideas to fix this problem?</a:t>
            </a: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3FA6AE06-9C8F-4148-AEB4-58A59689CFCD}"/>
              </a:ext>
            </a:extLst>
          </p:cNvPr>
          <p:cNvGrpSpPr/>
          <p:nvPr/>
        </p:nvGrpSpPr>
        <p:grpSpPr>
          <a:xfrm>
            <a:off x="1135561" y="5024902"/>
            <a:ext cx="738187" cy="740555"/>
            <a:chOff x="10763181" y="2345404"/>
            <a:chExt cx="1139517" cy="1083596"/>
          </a:xfrm>
        </p:grpSpPr>
        <p:sp>
          <p:nvSpPr>
            <p:cNvPr id="71" name="Octagon 70">
              <a:extLst>
                <a:ext uri="{FF2B5EF4-FFF2-40B4-BE49-F238E27FC236}">
                  <a16:creationId xmlns:a16="http://schemas.microsoft.com/office/drawing/2014/main" id="{222798F9-48F4-6646-8981-9A2D3157B7B9}"/>
                </a:ext>
              </a:extLst>
            </p:cNvPr>
            <p:cNvSpPr/>
            <p:nvPr/>
          </p:nvSpPr>
          <p:spPr>
            <a:xfrm>
              <a:off x="10763181" y="2345404"/>
              <a:ext cx="1139517" cy="1083596"/>
            </a:xfrm>
            <a:prstGeom prst="octagon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72" name="Octagon 71">
              <a:extLst>
                <a:ext uri="{FF2B5EF4-FFF2-40B4-BE49-F238E27FC236}">
                  <a16:creationId xmlns:a16="http://schemas.microsoft.com/office/drawing/2014/main" id="{C7A67D66-9F89-3B49-A94A-11AC262561E9}"/>
                </a:ext>
              </a:extLst>
            </p:cNvPr>
            <p:cNvSpPr/>
            <p:nvPr/>
          </p:nvSpPr>
          <p:spPr>
            <a:xfrm>
              <a:off x="10805912" y="2396681"/>
              <a:ext cx="1045509" cy="991382"/>
            </a:xfrm>
            <a:prstGeom prst="octagon">
              <a:avLst/>
            </a:prstGeom>
            <a:solidFill>
              <a:srgbClr val="C0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507578AA-9C82-8649-97DD-2F217196A429}"/>
                </a:ext>
              </a:extLst>
            </p:cNvPr>
            <p:cNvSpPr/>
            <p:nvPr/>
          </p:nvSpPr>
          <p:spPr>
            <a:xfrm>
              <a:off x="10763181" y="2345404"/>
              <a:ext cx="1139517" cy="10835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STOP</a:t>
              </a:r>
              <a:br>
                <a:rPr lang="en-US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05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and</a:t>
              </a:r>
              <a:br>
                <a:rPr lang="en-US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THINK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35238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" grpId="0" animBg="1"/>
      <p:bldP spid="114" grpId="0" animBg="1"/>
      <p:bldP spid="1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Peer-to-peer NAT solution: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471" y="1146875"/>
            <a:ext cx="11639227" cy="1980491"/>
          </a:xfrm>
        </p:spPr>
        <p:txBody>
          <a:bodyPr>
            <a:normAutofit/>
          </a:bodyPr>
          <a:lstStyle/>
          <a:p>
            <a:r>
              <a:rPr lang="en-US" dirty="0"/>
              <a:t>Both parties must communicate through a </a:t>
            </a:r>
            <a:r>
              <a:rPr lang="en-US" b="1" dirty="0"/>
              <a:t>relay</a:t>
            </a:r>
            <a:r>
              <a:rPr lang="en-US" dirty="0"/>
              <a:t> server.</a:t>
            </a:r>
          </a:p>
          <a:p>
            <a:pPr lvl="1"/>
            <a:r>
              <a:rPr lang="en-US" dirty="0"/>
              <a:t>Relay does no processing, so it can handle lots of traffic</a:t>
            </a:r>
          </a:p>
          <a:p>
            <a:pPr lvl="1"/>
            <a:r>
              <a:rPr lang="en-US" dirty="0"/>
              <a:t>But, it’s no longer a truly P2P, self-scaling system.</a:t>
            </a:r>
          </a:p>
          <a:p>
            <a:pPr lvl="2"/>
            <a:r>
              <a:rPr lang="en-US" dirty="0"/>
              <a:t>Need to add more relays as service grows.</a:t>
            </a:r>
          </a:p>
        </p:txBody>
      </p:sp>
      <p:sp>
        <p:nvSpPr>
          <p:cNvPr id="4" name="Text Box 16"/>
          <p:cNvSpPr txBox="1">
            <a:spLocks noChangeArrowheads="1"/>
          </p:cNvSpPr>
          <p:nvPr/>
        </p:nvSpPr>
        <p:spPr bwMode="auto">
          <a:xfrm>
            <a:off x="6667009" y="5549175"/>
            <a:ext cx="108876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en-US" sz="1600">
                <a:latin typeface="+mn-lt"/>
                <a:cs typeface="Arial" panose="020B0604020202020204" pitchFamily="34" charset="0"/>
              </a:rPr>
              <a:t>138.76.29.7</a:t>
            </a:r>
          </a:p>
        </p:txBody>
      </p:sp>
      <p:sp>
        <p:nvSpPr>
          <p:cNvPr id="6" name="Line 14"/>
          <p:cNvSpPr>
            <a:spLocks noChangeShapeType="1"/>
          </p:cNvSpPr>
          <p:nvPr/>
        </p:nvSpPr>
        <p:spPr bwMode="auto">
          <a:xfrm flipH="1">
            <a:off x="7889384" y="5485675"/>
            <a:ext cx="85725" cy="128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>
              <a:cs typeface="Arial" panose="020B0604020202020204" pitchFamily="34" charset="0"/>
            </a:endParaRPr>
          </a:p>
        </p:txBody>
      </p:sp>
      <p:pic>
        <p:nvPicPr>
          <p:cNvPr id="7" name="Picture 46" descr="kw_skype_rela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3197" y="3782288"/>
            <a:ext cx="825500" cy="81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Freeform 58"/>
          <p:cNvSpPr>
            <a:spLocks/>
          </p:cNvSpPr>
          <p:nvPr/>
        </p:nvSpPr>
        <p:spPr bwMode="auto">
          <a:xfrm>
            <a:off x="5928822" y="4401413"/>
            <a:ext cx="3714750" cy="1039812"/>
          </a:xfrm>
          <a:custGeom>
            <a:avLst/>
            <a:gdLst>
              <a:gd name="T0" fmla="*/ 2147483647 w 1597"/>
              <a:gd name="T1" fmla="*/ 2147483647 h 655"/>
              <a:gd name="T2" fmla="*/ 2147483647 w 1597"/>
              <a:gd name="T3" fmla="*/ 2147483647 h 655"/>
              <a:gd name="T4" fmla="*/ 2147483647 w 1597"/>
              <a:gd name="T5" fmla="*/ 2147483647 h 655"/>
              <a:gd name="T6" fmla="*/ 2147483647 w 1597"/>
              <a:gd name="T7" fmla="*/ 2147483647 h 655"/>
              <a:gd name="T8" fmla="*/ 0 w 1597"/>
              <a:gd name="T9" fmla="*/ 2147483647 h 655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597"/>
              <a:gd name="T16" fmla="*/ 0 h 655"/>
              <a:gd name="T17" fmla="*/ 1597 w 1597"/>
              <a:gd name="T18" fmla="*/ 655 h 655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597" h="655">
                <a:moveTo>
                  <a:pt x="1597" y="61"/>
                </a:moveTo>
                <a:cubicBezTo>
                  <a:pt x="1562" y="64"/>
                  <a:pt x="1425" y="0"/>
                  <a:pt x="1376" y="78"/>
                </a:cubicBezTo>
                <a:cubicBezTo>
                  <a:pt x="1327" y="156"/>
                  <a:pt x="1464" y="449"/>
                  <a:pt x="1303" y="531"/>
                </a:cubicBezTo>
                <a:cubicBezTo>
                  <a:pt x="1142" y="613"/>
                  <a:pt x="625" y="655"/>
                  <a:pt x="408" y="572"/>
                </a:cubicBezTo>
                <a:cubicBezTo>
                  <a:pt x="190" y="490"/>
                  <a:pt x="94" y="263"/>
                  <a:pt x="0" y="36"/>
                </a:cubicBezTo>
              </a:path>
            </a:pathLst>
          </a:custGeom>
          <a:noFill/>
          <a:ln w="38100" cap="flat" cmpd="sng">
            <a:solidFill>
              <a:srgbClr val="CC0000"/>
            </a:solidFill>
            <a:prstDash val="solid"/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en-US">
              <a:cs typeface="Arial" panose="020B0604020202020204" pitchFamily="34" charset="0"/>
            </a:endParaRPr>
          </a:p>
        </p:txBody>
      </p:sp>
      <p:sp>
        <p:nvSpPr>
          <p:cNvPr id="10" name="Text Box 59"/>
          <p:cNvSpPr txBox="1">
            <a:spLocks noChangeArrowheads="1"/>
          </p:cNvSpPr>
          <p:nvPr/>
        </p:nvSpPr>
        <p:spPr bwMode="auto">
          <a:xfrm>
            <a:off x="6905134" y="4320450"/>
            <a:ext cx="1946275" cy="804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lnSpc>
                <a:spcPct val="85000"/>
              </a:lnSpc>
            </a:pPr>
            <a:r>
              <a:rPr lang="en-US" altLang="en-US" sz="1800" b="1" i="1" dirty="0">
                <a:solidFill>
                  <a:srgbClr val="CC0000"/>
                </a:solidFill>
                <a:latin typeface="+mn-lt"/>
                <a:cs typeface="Arial" panose="020B0604020202020204" pitchFamily="34" charset="0"/>
              </a:rPr>
              <a:t>1.</a:t>
            </a:r>
            <a:r>
              <a:rPr lang="en-US" altLang="en-US" sz="1800" dirty="0">
                <a:latin typeface="+mn-lt"/>
                <a:cs typeface="Arial" panose="020B0604020202020204" pitchFamily="34" charset="0"/>
              </a:rPr>
              <a:t> connection to a relay initiated</a:t>
            </a:r>
          </a:p>
          <a:p>
            <a:pPr>
              <a:lnSpc>
                <a:spcPct val="85000"/>
              </a:lnSpc>
            </a:pPr>
            <a:r>
              <a:rPr lang="en-US" altLang="en-US" sz="1800" dirty="0">
                <a:latin typeface="+mn-lt"/>
                <a:cs typeface="Arial" panose="020B0604020202020204" pitchFamily="34" charset="0"/>
              </a:rPr>
              <a:t>by </a:t>
            </a:r>
            <a:r>
              <a:rPr lang="en-US" altLang="en-US" sz="1800" dirty="0" err="1">
                <a:latin typeface="+mn-lt"/>
                <a:cs typeface="Arial" panose="020B0604020202020204" pitchFamily="34" charset="0"/>
              </a:rPr>
              <a:t>NATed</a:t>
            </a:r>
            <a:r>
              <a:rPr lang="en-US" altLang="en-US" sz="1800" dirty="0">
                <a:latin typeface="+mn-lt"/>
                <a:cs typeface="Arial" panose="020B0604020202020204" pitchFamily="34" charset="0"/>
              </a:rPr>
              <a:t> host.</a:t>
            </a:r>
          </a:p>
        </p:txBody>
      </p:sp>
      <p:sp>
        <p:nvSpPr>
          <p:cNvPr id="11" name="Text Box 60"/>
          <p:cNvSpPr txBox="1">
            <a:spLocks noChangeArrowheads="1"/>
          </p:cNvSpPr>
          <p:nvPr/>
        </p:nvSpPr>
        <p:spPr bwMode="auto">
          <a:xfrm>
            <a:off x="2459220" y="4101525"/>
            <a:ext cx="2137343" cy="798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lnSpc>
                <a:spcPct val="85000"/>
              </a:lnSpc>
            </a:pPr>
            <a:r>
              <a:rPr lang="en-US" altLang="en-US" sz="1800" b="1" i="1" dirty="0">
                <a:solidFill>
                  <a:srgbClr val="CC0000"/>
                </a:solidFill>
                <a:latin typeface="+mn-lt"/>
                <a:cs typeface="Arial" panose="020B0604020202020204" pitchFamily="34" charset="0"/>
              </a:rPr>
              <a:t>2.</a:t>
            </a:r>
            <a:r>
              <a:rPr lang="en-US" altLang="en-US" sz="1800" dirty="0">
                <a:latin typeface="+mn-lt"/>
                <a:cs typeface="Arial" panose="020B0604020202020204" pitchFamily="34" charset="0"/>
              </a:rPr>
              <a:t> connection to a relay initiated by another </a:t>
            </a:r>
            <a:r>
              <a:rPr lang="en-US" altLang="en-US" sz="1800" dirty="0" err="1">
                <a:latin typeface="+mn-lt"/>
                <a:cs typeface="Arial" panose="020B0604020202020204" pitchFamily="34" charset="0"/>
              </a:rPr>
              <a:t>NATed</a:t>
            </a:r>
            <a:r>
              <a:rPr lang="en-US" altLang="en-US" sz="1800" dirty="0">
                <a:latin typeface="+mn-lt"/>
                <a:cs typeface="Arial" panose="020B0604020202020204" pitchFamily="34" charset="0"/>
              </a:rPr>
              <a:t> host.</a:t>
            </a:r>
          </a:p>
        </p:txBody>
      </p:sp>
      <p:sp>
        <p:nvSpPr>
          <p:cNvPr id="13" name="Freeform 62"/>
          <p:cNvSpPr>
            <a:spLocks/>
          </p:cNvSpPr>
          <p:nvPr/>
        </p:nvSpPr>
        <p:spPr bwMode="auto">
          <a:xfrm>
            <a:off x="5592272" y="4150588"/>
            <a:ext cx="360362" cy="420687"/>
          </a:xfrm>
          <a:custGeom>
            <a:avLst/>
            <a:gdLst>
              <a:gd name="T0" fmla="*/ 0 w 227"/>
              <a:gd name="T1" fmla="*/ 2147483647 h 265"/>
              <a:gd name="T2" fmla="*/ 2147483647 w 227"/>
              <a:gd name="T3" fmla="*/ 2147483647 h 265"/>
              <a:gd name="T4" fmla="*/ 2147483647 w 227"/>
              <a:gd name="T5" fmla="*/ 2147483647 h 265"/>
              <a:gd name="T6" fmla="*/ 0 60000 65536"/>
              <a:gd name="T7" fmla="*/ 0 60000 65536"/>
              <a:gd name="T8" fmla="*/ 0 60000 65536"/>
              <a:gd name="T9" fmla="*/ 0 w 227"/>
              <a:gd name="T10" fmla="*/ 0 h 265"/>
              <a:gd name="T11" fmla="*/ 227 w 227"/>
              <a:gd name="T12" fmla="*/ 265 h 265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7" h="265">
                <a:moveTo>
                  <a:pt x="0" y="265"/>
                </a:moveTo>
                <a:cubicBezTo>
                  <a:pt x="33" y="135"/>
                  <a:pt x="67" y="6"/>
                  <a:pt x="105" y="3"/>
                </a:cubicBezTo>
                <a:cubicBezTo>
                  <a:pt x="143" y="0"/>
                  <a:pt x="185" y="123"/>
                  <a:pt x="227" y="247"/>
                </a:cubicBezTo>
              </a:path>
            </a:pathLst>
          </a:custGeom>
          <a:noFill/>
          <a:ln w="38100" cap="flat" cmpd="sng">
            <a:solidFill>
              <a:srgbClr val="FF0000"/>
            </a:solidFill>
            <a:prstDash val="solid"/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en-US">
              <a:cs typeface="Arial" panose="020B0604020202020204" pitchFamily="34" charset="0"/>
            </a:endParaRPr>
          </a:p>
        </p:txBody>
      </p:sp>
      <p:sp>
        <p:nvSpPr>
          <p:cNvPr id="14" name="Text Box 63"/>
          <p:cNvSpPr txBox="1">
            <a:spLocks noChangeArrowheads="1"/>
          </p:cNvSpPr>
          <p:nvPr/>
        </p:nvSpPr>
        <p:spPr bwMode="auto">
          <a:xfrm>
            <a:off x="4680951" y="5038665"/>
            <a:ext cx="1946275" cy="7986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>
              <a:lnSpc>
                <a:spcPct val="85000"/>
              </a:lnSpc>
            </a:pPr>
            <a:r>
              <a:rPr lang="en-US" altLang="en-US" sz="1800" b="1" i="1" dirty="0">
                <a:solidFill>
                  <a:srgbClr val="CC0000"/>
                </a:solidFill>
                <a:latin typeface="+mn-lt"/>
                <a:cs typeface="Arial" panose="020B0604020202020204" pitchFamily="34" charset="0"/>
              </a:rPr>
              <a:t>4.</a:t>
            </a:r>
            <a:r>
              <a:rPr lang="en-US" altLang="en-US" sz="1800" dirty="0">
                <a:latin typeface="+mn-lt"/>
                <a:cs typeface="Arial" panose="020B0604020202020204" pitchFamily="34" charset="0"/>
              </a:rPr>
              <a:t> conversation occurs through relay.</a:t>
            </a:r>
          </a:p>
        </p:txBody>
      </p:sp>
      <p:grpSp>
        <p:nvGrpSpPr>
          <p:cNvPr id="15" name="Group 157"/>
          <p:cNvGrpSpPr>
            <a:grpSpLocks/>
          </p:cNvGrpSpPr>
          <p:nvPr/>
        </p:nvGrpSpPr>
        <p:grpSpPr bwMode="auto">
          <a:xfrm>
            <a:off x="7708409" y="4234725"/>
            <a:ext cx="2641600" cy="2565400"/>
            <a:chOff x="3948" y="731"/>
            <a:chExt cx="1664" cy="1616"/>
          </a:xfrm>
        </p:grpSpPr>
        <p:sp>
          <p:nvSpPr>
            <p:cNvPr id="16" name="Freeform 95"/>
            <p:cNvSpPr>
              <a:spLocks/>
            </p:cNvSpPr>
            <p:nvPr/>
          </p:nvSpPr>
          <p:spPr bwMode="auto">
            <a:xfrm>
              <a:off x="4433" y="874"/>
              <a:ext cx="1056" cy="1473"/>
            </a:xfrm>
            <a:custGeom>
              <a:avLst/>
              <a:gdLst>
                <a:gd name="T0" fmla="*/ 109 w 1056"/>
                <a:gd name="T1" fmla="*/ 582 h 1473"/>
                <a:gd name="T2" fmla="*/ 598 w 1056"/>
                <a:gd name="T3" fmla="*/ 553 h 1473"/>
                <a:gd name="T4" fmla="*/ 533 w 1056"/>
                <a:gd name="T5" fmla="*/ 520 h 1473"/>
                <a:gd name="T6" fmla="*/ 566 w 1056"/>
                <a:gd name="T7" fmla="*/ 75 h 1473"/>
                <a:gd name="T8" fmla="*/ 835 w 1056"/>
                <a:gd name="T9" fmla="*/ 67 h 1473"/>
                <a:gd name="T10" fmla="*/ 1025 w 1056"/>
                <a:gd name="T11" fmla="*/ 152 h 1473"/>
                <a:gd name="T12" fmla="*/ 987 w 1056"/>
                <a:gd name="T13" fmla="*/ 485 h 1473"/>
                <a:gd name="T14" fmla="*/ 1005 w 1056"/>
                <a:gd name="T15" fmla="*/ 781 h 1473"/>
                <a:gd name="T16" fmla="*/ 987 w 1056"/>
                <a:gd name="T17" fmla="*/ 1357 h 1473"/>
                <a:gd name="T18" fmla="*/ 592 w 1056"/>
                <a:gd name="T19" fmla="*/ 1384 h 1473"/>
                <a:gd name="T20" fmla="*/ 473 w 1056"/>
                <a:gd name="T21" fmla="*/ 825 h 1473"/>
                <a:gd name="T22" fmla="*/ 61 w 1056"/>
                <a:gd name="T23" fmla="*/ 744 h 1473"/>
                <a:gd name="T24" fmla="*/ 109 w 1056"/>
                <a:gd name="T25" fmla="*/ 582 h 147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056"/>
                <a:gd name="T40" fmla="*/ 0 h 1473"/>
                <a:gd name="T41" fmla="*/ 1056 w 1056"/>
                <a:gd name="T42" fmla="*/ 1473 h 147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056" h="1473">
                  <a:moveTo>
                    <a:pt x="109" y="582"/>
                  </a:moveTo>
                  <a:cubicBezTo>
                    <a:pt x="199" y="550"/>
                    <a:pt x="527" y="563"/>
                    <a:pt x="598" y="553"/>
                  </a:cubicBezTo>
                  <a:cubicBezTo>
                    <a:pt x="669" y="543"/>
                    <a:pt x="538" y="600"/>
                    <a:pt x="533" y="520"/>
                  </a:cubicBezTo>
                  <a:cubicBezTo>
                    <a:pt x="527" y="440"/>
                    <a:pt x="516" y="150"/>
                    <a:pt x="566" y="75"/>
                  </a:cubicBezTo>
                  <a:cubicBezTo>
                    <a:pt x="616" y="0"/>
                    <a:pt x="759" y="54"/>
                    <a:pt x="835" y="67"/>
                  </a:cubicBezTo>
                  <a:cubicBezTo>
                    <a:pt x="911" y="80"/>
                    <a:pt x="1000" y="82"/>
                    <a:pt x="1025" y="152"/>
                  </a:cubicBezTo>
                  <a:cubicBezTo>
                    <a:pt x="1050" y="222"/>
                    <a:pt x="990" y="380"/>
                    <a:pt x="987" y="485"/>
                  </a:cubicBezTo>
                  <a:cubicBezTo>
                    <a:pt x="984" y="590"/>
                    <a:pt x="1005" y="636"/>
                    <a:pt x="1005" y="781"/>
                  </a:cubicBezTo>
                  <a:cubicBezTo>
                    <a:pt x="1005" y="926"/>
                    <a:pt x="1056" y="1257"/>
                    <a:pt x="987" y="1357"/>
                  </a:cubicBezTo>
                  <a:cubicBezTo>
                    <a:pt x="918" y="1457"/>
                    <a:pt x="678" y="1473"/>
                    <a:pt x="592" y="1384"/>
                  </a:cubicBezTo>
                  <a:cubicBezTo>
                    <a:pt x="506" y="1295"/>
                    <a:pt x="562" y="932"/>
                    <a:pt x="473" y="825"/>
                  </a:cubicBezTo>
                  <a:cubicBezTo>
                    <a:pt x="384" y="718"/>
                    <a:pt x="122" y="784"/>
                    <a:pt x="61" y="744"/>
                  </a:cubicBezTo>
                  <a:cubicBezTo>
                    <a:pt x="0" y="704"/>
                    <a:pt x="26" y="616"/>
                    <a:pt x="109" y="582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>
                <a:cs typeface="Arial" panose="020B0604020202020204" pitchFamily="34" charset="0"/>
              </a:endParaRPr>
            </a:p>
          </p:txBody>
        </p:sp>
        <p:sp>
          <p:nvSpPr>
            <p:cNvPr id="17" name="Line 96"/>
            <p:cNvSpPr>
              <a:spLocks noChangeShapeType="1"/>
            </p:cNvSpPr>
            <p:nvPr/>
          </p:nvSpPr>
          <p:spPr bwMode="auto">
            <a:xfrm flipH="1">
              <a:off x="5005" y="1003"/>
              <a:ext cx="6" cy="9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>
                <a:cs typeface="Arial" panose="020B0604020202020204" pitchFamily="34" charset="0"/>
              </a:endParaRPr>
            </a:p>
          </p:txBody>
        </p:sp>
        <p:sp>
          <p:nvSpPr>
            <p:cNvPr id="18" name="Line 97"/>
            <p:cNvSpPr>
              <a:spLocks noChangeShapeType="1"/>
            </p:cNvSpPr>
            <p:nvPr/>
          </p:nvSpPr>
          <p:spPr bwMode="auto">
            <a:xfrm>
              <a:off x="5008" y="1000"/>
              <a:ext cx="84" cy="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>
                <a:cs typeface="Arial" panose="020B0604020202020204" pitchFamily="34" charset="0"/>
              </a:endParaRPr>
            </a:p>
          </p:txBody>
        </p:sp>
        <p:sp>
          <p:nvSpPr>
            <p:cNvPr id="19" name="Line 98"/>
            <p:cNvSpPr>
              <a:spLocks noChangeShapeType="1"/>
            </p:cNvSpPr>
            <p:nvPr/>
          </p:nvSpPr>
          <p:spPr bwMode="auto">
            <a:xfrm flipV="1">
              <a:off x="5012" y="1948"/>
              <a:ext cx="10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>
                <a:cs typeface="Arial" panose="020B0604020202020204" pitchFamily="34" charset="0"/>
              </a:endParaRPr>
            </a:p>
          </p:txBody>
        </p:sp>
        <p:sp>
          <p:nvSpPr>
            <p:cNvPr id="20" name="Text Box 100"/>
            <p:cNvSpPr txBox="1">
              <a:spLocks noChangeArrowheads="1"/>
            </p:cNvSpPr>
            <p:nvPr/>
          </p:nvSpPr>
          <p:spPr bwMode="auto">
            <a:xfrm>
              <a:off x="4132" y="1591"/>
              <a:ext cx="462" cy="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lnSpc>
                  <a:spcPct val="85000"/>
                </a:lnSpc>
              </a:pPr>
              <a:r>
                <a:rPr lang="en-US" altLang="en-US" sz="1800">
                  <a:solidFill>
                    <a:srgbClr val="CC0000"/>
                  </a:solidFill>
                  <a:latin typeface="+mn-lt"/>
                  <a:cs typeface="Arial" panose="020B0604020202020204" pitchFamily="34" charset="0"/>
                </a:rPr>
                <a:t>NAT </a:t>
              </a:r>
            </a:p>
            <a:p>
              <a:pPr algn="ctr">
                <a:lnSpc>
                  <a:spcPct val="85000"/>
                </a:lnSpc>
              </a:pPr>
              <a:r>
                <a:rPr lang="en-US" altLang="en-US" sz="1800">
                  <a:solidFill>
                    <a:srgbClr val="CC0000"/>
                  </a:solidFill>
                  <a:latin typeface="+mn-lt"/>
                  <a:cs typeface="Arial" panose="020B0604020202020204" pitchFamily="34" charset="0"/>
                </a:rPr>
                <a:t>router</a:t>
              </a:r>
            </a:p>
          </p:txBody>
        </p:sp>
        <p:sp>
          <p:nvSpPr>
            <p:cNvPr id="21" name="Line 101"/>
            <p:cNvSpPr>
              <a:spLocks noChangeShapeType="1"/>
            </p:cNvSpPr>
            <p:nvPr/>
          </p:nvSpPr>
          <p:spPr bwMode="auto">
            <a:xfrm>
              <a:off x="3948" y="1510"/>
              <a:ext cx="25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>
                <a:cs typeface="Arial" panose="020B0604020202020204" pitchFamily="34" charset="0"/>
              </a:endParaRPr>
            </a:p>
          </p:txBody>
        </p:sp>
        <p:grpSp>
          <p:nvGrpSpPr>
            <p:cNvPr id="22" name="Group 102"/>
            <p:cNvGrpSpPr>
              <a:grpSpLocks/>
            </p:cNvGrpSpPr>
            <p:nvPr/>
          </p:nvGrpSpPr>
          <p:grpSpPr bwMode="auto">
            <a:xfrm>
              <a:off x="4144" y="1372"/>
              <a:ext cx="370" cy="204"/>
              <a:chOff x="4396" y="1245"/>
              <a:chExt cx="672" cy="248"/>
            </a:xfrm>
          </p:grpSpPr>
          <p:sp>
            <p:nvSpPr>
              <p:cNvPr id="35" name="Oval 407"/>
              <p:cNvSpPr>
                <a:spLocks noChangeArrowheads="1"/>
              </p:cNvSpPr>
              <p:nvPr/>
            </p:nvSpPr>
            <p:spPr bwMode="auto">
              <a:xfrm>
                <a:off x="4399" y="1355"/>
                <a:ext cx="666" cy="138"/>
              </a:xfrm>
              <a:prstGeom prst="ellipse">
                <a:avLst/>
              </a:prstGeom>
              <a:gradFill rotWithShape="1">
                <a:gsLst>
                  <a:gs pos="0">
                    <a:srgbClr val="CCCCFF"/>
                  </a:gs>
                  <a:gs pos="100000">
                    <a:srgbClr val="FFFFFF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endParaRPr lang="en-US" altLang="en-US">
                  <a:latin typeface="+mn-lt"/>
                  <a:cs typeface="Arial" panose="020B0604020202020204" pitchFamily="34" charset="0"/>
                </a:endParaRPr>
              </a:p>
            </p:txBody>
          </p:sp>
          <p:sp>
            <p:nvSpPr>
              <p:cNvPr id="36" name="Rectangle 410"/>
              <p:cNvSpPr>
                <a:spLocks noChangeArrowheads="1"/>
              </p:cNvSpPr>
              <p:nvPr/>
            </p:nvSpPr>
            <p:spPr bwMode="auto">
              <a:xfrm>
                <a:off x="4399" y="1339"/>
                <a:ext cx="669" cy="86"/>
              </a:xfrm>
              <a:prstGeom prst="rect">
                <a:avLst/>
              </a:prstGeom>
              <a:gradFill rotWithShape="1">
                <a:gsLst>
                  <a:gs pos="0">
                    <a:srgbClr val="CCCCFF"/>
                  </a:gs>
                  <a:gs pos="100000">
                    <a:srgbClr val="FFFFFF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/>
                <a:endParaRPr lang="en-US" altLang="en-US">
                  <a:latin typeface="+mn-lt"/>
                  <a:cs typeface="Arial" panose="020B0604020202020204" pitchFamily="34" charset="0"/>
                </a:endParaRPr>
              </a:p>
            </p:txBody>
          </p:sp>
          <p:sp>
            <p:nvSpPr>
              <p:cNvPr id="37" name="Oval 411"/>
              <p:cNvSpPr>
                <a:spLocks noChangeArrowheads="1"/>
              </p:cNvSpPr>
              <p:nvPr/>
            </p:nvSpPr>
            <p:spPr bwMode="auto">
              <a:xfrm>
                <a:off x="4396" y="1245"/>
                <a:ext cx="667" cy="162"/>
              </a:xfrm>
              <a:prstGeom prst="ellipse">
                <a:avLst/>
              </a:prstGeom>
              <a:gradFill rotWithShape="1">
                <a:gsLst>
                  <a:gs pos="0">
                    <a:srgbClr val="CCCCFF"/>
                  </a:gs>
                  <a:gs pos="100000">
                    <a:srgbClr val="FFFFFF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endParaRPr lang="en-US" altLang="en-US">
                  <a:latin typeface="+mn-lt"/>
                  <a:cs typeface="Arial" panose="020B0604020202020204" pitchFamily="34" charset="0"/>
                </a:endParaRPr>
              </a:p>
            </p:txBody>
          </p:sp>
          <p:grpSp>
            <p:nvGrpSpPr>
              <p:cNvPr id="38" name="Group 106"/>
              <p:cNvGrpSpPr>
                <a:grpSpLocks/>
              </p:cNvGrpSpPr>
              <p:nvPr/>
            </p:nvGrpSpPr>
            <p:grpSpPr bwMode="auto">
              <a:xfrm>
                <a:off x="4530" y="1287"/>
                <a:ext cx="377" cy="75"/>
                <a:chOff x="2468" y="1332"/>
                <a:chExt cx="310" cy="60"/>
              </a:xfrm>
            </p:grpSpPr>
            <p:sp>
              <p:nvSpPr>
                <p:cNvPr id="41" name="Freeform 107"/>
                <p:cNvSpPr>
                  <a:spLocks/>
                </p:cNvSpPr>
                <p:nvPr/>
              </p:nvSpPr>
              <p:spPr bwMode="auto">
                <a:xfrm>
                  <a:off x="2468" y="1332"/>
                  <a:ext cx="310" cy="60"/>
                </a:xfrm>
                <a:custGeom>
                  <a:avLst/>
                  <a:gdLst>
                    <a:gd name="T0" fmla="*/ 0 w 310"/>
                    <a:gd name="T1" fmla="*/ 60 h 60"/>
                    <a:gd name="T2" fmla="*/ 96 w 310"/>
                    <a:gd name="T3" fmla="*/ 60 h 60"/>
                    <a:gd name="T4" fmla="*/ 192 w 310"/>
                    <a:gd name="T5" fmla="*/ 0 h 60"/>
                    <a:gd name="T6" fmla="*/ 310 w 310"/>
                    <a:gd name="T7" fmla="*/ 0 h 6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10"/>
                    <a:gd name="T13" fmla="*/ 0 h 60"/>
                    <a:gd name="T14" fmla="*/ 310 w 310"/>
                    <a:gd name="T15" fmla="*/ 60 h 6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10" h="60">
                      <a:moveTo>
                        <a:pt x="0" y="60"/>
                      </a:moveTo>
                      <a:lnTo>
                        <a:pt x="96" y="60"/>
                      </a:lnTo>
                      <a:lnTo>
                        <a:pt x="192" y="0"/>
                      </a:lnTo>
                      <a:lnTo>
                        <a:pt x="310" y="0"/>
                      </a:lnTo>
                    </a:path>
                  </a:pathLst>
                </a:custGeom>
                <a:noFill/>
                <a:ln w="19050" cmpd="sng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42" name="Freeform 108"/>
                <p:cNvSpPr>
                  <a:spLocks/>
                </p:cNvSpPr>
                <p:nvPr/>
              </p:nvSpPr>
              <p:spPr bwMode="auto">
                <a:xfrm>
                  <a:off x="2482" y="1332"/>
                  <a:ext cx="282" cy="60"/>
                </a:xfrm>
                <a:custGeom>
                  <a:avLst/>
                  <a:gdLst>
                    <a:gd name="T0" fmla="*/ 0 w 282"/>
                    <a:gd name="T1" fmla="*/ 0 h 60"/>
                    <a:gd name="T2" fmla="*/ 96 w 282"/>
                    <a:gd name="T3" fmla="*/ 0 h 60"/>
                    <a:gd name="T4" fmla="*/ 192 w 282"/>
                    <a:gd name="T5" fmla="*/ 60 h 60"/>
                    <a:gd name="T6" fmla="*/ 282 w 282"/>
                    <a:gd name="T7" fmla="*/ 60 h 6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82"/>
                    <a:gd name="T13" fmla="*/ 0 h 60"/>
                    <a:gd name="T14" fmla="*/ 282 w 282"/>
                    <a:gd name="T15" fmla="*/ 60 h 6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82" h="60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192" y="60"/>
                      </a:lnTo>
                      <a:lnTo>
                        <a:pt x="282" y="60"/>
                      </a:lnTo>
                    </a:path>
                  </a:pathLst>
                </a:custGeom>
                <a:noFill/>
                <a:ln w="19050" cmpd="sng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39" name="Line 109"/>
              <p:cNvSpPr>
                <a:spLocks noChangeShapeType="1"/>
              </p:cNvSpPr>
              <p:nvPr/>
            </p:nvSpPr>
            <p:spPr bwMode="auto">
              <a:xfrm>
                <a:off x="4400" y="1322"/>
                <a:ext cx="0" cy="108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cs typeface="Arial" panose="020B0604020202020204" pitchFamily="34" charset="0"/>
                </a:endParaRPr>
              </a:p>
            </p:txBody>
          </p:sp>
          <p:sp>
            <p:nvSpPr>
              <p:cNvPr id="40" name="Line 110"/>
              <p:cNvSpPr>
                <a:spLocks noChangeShapeType="1"/>
              </p:cNvSpPr>
              <p:nvPr/>
            </p:nvSpPr>
            <p:spPr bwMode="auto">
              <a:xfrm>
                <a:off x="5063" y="1326"/>
                <a:ext cx="0" cy="107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3" name="Group 111"/>
            <p:cNvGrpSpPr>
              <a:grpSpLocks/>
            </p:cNvGrpSpPr>
            <p:nvPr/>
          </p:nvGrpSpPr>
          <p:grpSpPr bwMode="auto">
            <a:xfrm flipH="1">
              <a:off x="5059" y="1347"/>
              <a:ext cx="404" cy="352"/>
              <a:chOff x="-44" y="1473"/>
              <a:chExt cx="981" cy="1105"/>
            </a:xfrm>
          </p:grpSpPr>
          <p:pic>
            <p:nvPicPr>
              <p:cNvPr id="33" name="Picture 112" descr="desktop_computer_stylized_medium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-44" y="1473"/>
                <a:ext cx="981" cy="11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4" name="Freeform 113"/>
              <p:cNvSpPr>
                <a:spLocks/>
              </p:cNvSpPr>
              <p:nvPr/>
            </p:nvSpPr>
            <p:spPr bwMode="auto">
              <a:xfrm flipH="1">
                <a:off x="374" y="1579"/>
                <a:ext cx="477" cy="506"/>
              </a:xfrm>
              <a:custGeom>
                <a:avLst/>
                <a:gdLst>
                  <a:gd name="T0" fmla="*/ 0 w 356"/>
                  <a:gd name="T1" fmla="*/ 0 h 368"/>
                  <a:gd name="T2" fmla="*/ 4176 w 356"/>
                  <a:gd name="T3" fmla="*/ 248 h 368"/>
                  <a:gd name="T4" fmla="*/ 4954 w 356"/>
                  <a:gd name="T5" fmla="*/ 5173 h 368"/>
                  <a:gd name="T6" fmla="*/ 1092 w 356"/>
                  <a:gd name="T7" fmla="*/ 6469 h 368"/>
                  <a:gd name="T8" fmla="*/ 0 w 356"/>
                  <a:gd name="T9" fmla="*/ 0 h 3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6"/>
                  <a:gd name="T16" fmla="*/ 0 h 368"/>
                  <a:gd name="T17" fmla="*/ 356 w 356"/>
                  <a:gd name="T18" fmla="*/ 368 h 3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6" h="368">
                    <a:moveTo>
                      <a:pt x="0" y="0"/>
                    </a:moveTo>
                    <a:lnTo>
                      <a:pt x="300" y="14"/>
                    </a:lnTo>
                    <a:lnTo>
                      <a:pt x="356" y="294"/>
                    </a:lnTo>
                    <a:lnTo>
                      <a:pt x="78" y="36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99"/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en-US"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24" name="Group 114"/>
            <p:cNvGrpSpPr>
              <a:grpSpLocks/>
            </p:cNvGrpSpPr>
            <p:nvPr/>
          </p:nvGrpSpPr>
          <p:grpSpPr bwMode="auto">
            <a:xfrm flipH="1">
              <a:off x="5043" y="1828"/>
              <a:ext cx="404" cy="352"/>
              <a:chOff x="-44" y="1473"/>
              <a:chExt cx="981" cy="1105"/>
            </a:xfrm>
          </p:grpSpPr>
          <p:pic>
            <p:nvPicPr>
              <p:cNvPr id="31" name="Picture 115" descr="desktop_computer_stylized_medium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-44" y="1473"/>
                <a:ext cx="981" cy="11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2" name="Freeform 116"/>
              <p:cNvSpPr>
                <a:spLocks/>
              </p:cNvSpPr>
              <p:nvPr/>
            </p:nvSpPr>
            <p:spPr bwMode="auto">
              <a:xfrm flipH="1">
                <a:off x="374" y="1579"/>
                <a:ext cx="477" cy="506"/>
              </a:xfrm>
              <a:custGeom>
                <a:avLst/>
                <a:gdLst>
                  <a:gd name="T0" fmla="*/ 0 w 356"/>
                  <a:gd name="T1" fmla="*/ 0 h 368"/>
                  <a:gd name="T2" fmla="*/ 4176 w 356"/>
                  <a:gd name="T3" fmla="*/ 248 h 368"/>
                  <a:gd name="T4" fmla="*/ 4954 w 356"/>
                  <a:gd name="T5" fmla="*/ 5173 h 368"/>
                  <a:gd name="T6" fmla="*/ 1092 w 356"/>
                  <a:gd name="T7" fmla="*/ 6469 h 368"/>
                  <a:gd name="T8" fmla="*/ 0 w 356"/>
                  <a:gd name="T9" fmla="*/ 0 h 3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6"/>
                  <a:gd name="T16" fmla="*/ 0 h 368"/>
                  <a:gd name="T17" fmla="*/ 356 w 356"/>
                  <a:gd name="T18" fmla="*/ 368 h 3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6" h="368">
                    <a:moveTo>
                      <a:pt x="0" y="0"/>
                    </a:moveTo>
                    <a:lnTo>
                      <a:pt x="300" y="14"/>
                    </a:lnTo>
                    <a:lnTo>
                      <a:pt x="356" y="294"/>
                    </a:lnTo>
                    <a:lnTo>
                      <a:pt x="78" y="36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99"/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en-US">
                  <a:cs typeface="Arial" panose="020B0604020202020204" pitchFamily="34" charset="0"/>
                </a:endParaRPr>
              </a:p>
            </p:txBody>
          </p:sp>
        </p:grpSp>
        <p:sp>
          <p:nvSpPr>
            <p:cNvPr id="25" name="Line 117"/>
            <p:cNvSpPr>
              <a:spLocks noChangeShapeType="1"/>
            </p:cNvSpPr>
            <p:nvPr/>
          </p:nvSpPr>
          <p:spPr bwMode="auto">
            <a:xfrm>
              <a:off x="4510" y="1489"/>
              <a:ext cx="58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>
                <a:cs typeface="Arial" panose="020B0604020202020204" pitchFamily="34" charset="0"/>
              </a:endParaRPr>
            </a:p>
          </p:txBody>
        </p:sp>
        <p:grpSp>
          <p:nvGrpSpPr>
            <p:cNvPr id="26" name="Group 153"/>
            <p:cNvGrpSpPr>
              <a:grpSpLocks/>
            </p:cNvGrpSpPr>
            <p:nvPr/>
          </p:nvGrpSpPr>
          <p:grpSpPr bwMode="auto">
            <a:xfrm flipH="1">
              <a:off x="5043" y="952"/>
              <a:ext cx="404" cy="352"/>
              <a:chOff x="-44" y="1473"/>
              <a:chExt cx="981" cy="1105"/>
            </a:xfrm>
          </p:grpSpPr>
          <p:pic>
            <p:nvPicPr>
              <p:cNvPr id="29" name="Picture 154" descr="desktop_computer_stylized_medium"/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-44" y="1473"/>
                <a:ext cx="981" cy="11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0" name="Freeform 155"/>
              <p:cNvSpPr>
                <a:spLocks/>
              </p:cNvSpPr>
              <p:nvPr/>
            </p:nvSpPr>
            <p:spPr bwMode="auto">
              <a:xfrm flipH="1">
                <a:off x="374" y="1579"/>
                <a:ext cx="477" cy="506"/>
              </a:xfrm>
              <a:custGeom>
                <a:avLst/>
                <a:gdLst>
                  <a:gd name="T0" fmla="*/ 0 w 356"/>
                  <a:gd name="T1" fmla="*/ 0 h 368"/>
                  <a:gd name="T2" fmla="*/ 4176 w 356"/>
                  <a:gd name="T3" fmla="*/ 248 h 368"/>
                  <a:gd name="T4" fmla="*/ 4954 w 356"/>
                  <a:gd name="T5" fmla="*/ 5173 h 368"/>
                  <a:gd name="T6" fmla="*/ 1092 w 356"/>
                  <a:gd name="T7" fmla="*/ 6469 h 368"/>
                  <a:gd name="T8" fmla="*/ 0 w 356"/>
                  <a:gd name="T9" fmla="*/ 0 h 3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6"/>
                  <a:gd name="T16" fmla="*/ 0 h 368"/>
                  <a:gd name="T17" fmla="*/ 356 w 356"/>
                  <a:gd name="T18" fmla="*/ 368 h 3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6" h="368">
                    <a:moveTo>
                      <a:pt x="0" y="0"/>
                    </a:moveTo>
                    <a:lnTo>
                      <a:pt x="300" y="14"/>
                    </a:lnTo>
                    <a:lnTo>
                      <a:pt x="356" y="294"/>
                    </a:lnTo>
                    <a:lnTo>
                      <a:pt x="78" y="36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99"/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en-US"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27" name="Picture 156" descr="skype_logo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00" y="869"/>
              <a:ext cx="512" cy="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" name="Text Box 99"/>
            <p:cNvSpPr txBox="1">
              <a:spLocks noChangeArrowheads="1"/>
            </p:cNvSpPr>
            <p:nvPr/>
          </p:nvSpPr>
          <p:spPr bwMode="auto">
            <a:xfrm>
              <a:off x="5077" y="731"/>
              <a:ext cx="504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r>
                <a:rPr lang="en-US" altLang="en-US" sz="1600" dirty="0">
                  <a:latin typeface="+mn-lt"/>
                  <a:cs typeface="Arial" panose="020B0604020202020204" pitchFamily="34" charset="0"/>
                </a:rPr>
                <a:t>10.0.0.5</a:t>
              </a:r>
            </a:p>
          </p:txBody>
        </p:sp>
      </p:grpSp>
      <p:grpSp>
        <p:nvGrpSpPr>
          <p:cNvPr id="43" name="Group 158"/>
          <p:cNvGrpSpPr>
            <a:grpSpLocks/>
          </p:cNvGrpSpPr>
          <p:nvPr/>
        </p:nvGrpSpPr>
        <p:grpSpPr bwMode="auto">
          <a:xfrm>
            <a:off x="4965209" y="3929925"/>
            <a:ext cx="388938" cy="569913"/>
            <a:chOff x="4140" y="429"/>
            <a:chExt cx="1425" cy="2396"/>
          </a:xfrm>
        </p:grpSpPr>
        <p:sp>
          <p:nvSpPr>
            <p:cNvPr id="44" name="Freeform 159"/>
            <p:cNvSpPr>
              <a:spLocks/>
            </p:cNvSpPr>
            <p:nvPr/>
          </p:nvSpPr>
          <p:spPr bwMode="auto">
            <a:xfrm>
              <a:off x="5268" y="433"/>
              <a:ext cx="283" cy="2286"/>
            </a:xfrm>
            <a:custGeom>
              <a:avLst/>
              <a:gdLst>
                <a:gd name="T0" fmla="*/ 9 w 354"/>
                <a:gd name="T1" fmla="*/ 0 h 2742"/>
                <a:gd name="T2" fmla="*/ 47 w 354"/>
                <a:gd name="T3" fmla="*/ 66 h 2742"/>
                <a:gd name="T4" fmla="*/ 46 w 354"/>
                <a:gd name="T5" fmla="*/ 510 h 2742"/>
                <a:gd name="T6" fmla="*/ 0 w 354"/>
                <a:gd name="T7" fmla="*/ 534 h 2742"/>
                <a:gd name="T8" fmla="*/ 9 w 354"/>
                <a:gd name="T9" fmla="*/ 0 h 2742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4"/>
                <a:gd name="T16" fmla="*/ 0 h 2742"/>
                <a:gd name="T17" fmla="*/ 354 w 354"/>
                <a:gd name="T18" fmla="*/ 2742 h 2742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4" h="2742">
                  <a:moveTo>
                    <a:pt x="63" y="0"/>
                  </a:moveTo>
                  <a:lnTo>
                    <a:pt x="354" y="339"/>
                  </a:lnTo>
                  <a:lnTo>
                    <a:pt x="346" y="2624"/>
                  </a:lnTo>
                  <a:lnTo>
                    <a:pt x="0" y="2742"/>
                  </a:lnTo>
                  <a:lnTo>
                    <a:pt x="63" y="0"/>
                  </a:lnTo>
                  <a:close/>
                </a:path>
              </a:pathLst>
            </a:custGeom>
            <a:gradFill rotWithShape="1">
              <a:gsLst>
                <a:gs pos="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Arial" panose="020B0604020202020204" pitchFamily="34" charset="0"/>
              </a:endParaRPr>
            </a:p>
          </p:txBody>
        </p:sp>
        <p:sp>
          <p:nvSpPr>
            <p:cNvPr id="45" name="Rectangle 160"/>
            <p:cNvSpPr>
              <a:spLocks noChangeArrowheads="1"/>
            </p:cNvSpPr>
            <p:nvPr/>
          </p:nvSpPr>
          <p:spPr bwMode="auto">
            <a:xfrm>
              <a:off x="4204" y="429"/>
              <a:ext cx="1047" cy="2283"/>
            </a:xfrm>
            <a:prstGeom prst="rect">
              <a:avLst/>
            </a:pr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endParaRPr lang="en-US" altLang="en-US" sz="1800">
                <a:latin typeface="+mn-lt"/>
                <a:cs typeface="Arial" panose="020B0604020202020204" pitchFamily="34" charset="0"/>
              </a:endParaRPr>
            </a:p>
          </p:txBody>
        </p:sp>
        <p:sp>
          <p:nvSpPr>
            <p:cNvPr id="46" name="Freeform 161"/>
            <p:cNvSpPr>
              <a:spLocks/>
            </p:cNvSpPr>
            <p:nvPr/>
          </p:nvSpPr>
          <p:spPr bwMode="auto">
            <a:xfrm>
              <a:off x="5321" y="570"/>
              <a:ext cx="169" cy="2115"/>
            </a:xfrm>
            <a:custGeom>
              <a:avLst/>
              <a:gdLst>
                <a:gd name="T0" fmla="*/ 2 w 211"/>
                <a:gd name="T1" fmla="*/ 0 h 2537"/>
                <a:gd name="T2" fmla="*/ 29 w 211"/>
                <a:gd name="T3" fmla="*/ 43 h 2537"/>
                <a:gd name="T4" fmla="*/ 2 w 211"/>
                <a:gd name="T5" fmla="*/ 486 h 2537"/>
                <a:gd name="T6" fmla="*/ 2 w 211"/>
                <a:gd name="T7" fmla="*/ 0 h 253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1"/>
                <a:gd name="T13" fmla="*/ 0 h 2537"/>
                <a:gd name="T14" fmla="*/ 211 w 211"/>
                <a:gd name="T15" fmla="*/ 2537 h 253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1" h="2537">
                  <a:moveTo>
                    <a:pt x="7" y="0"/>
                  </a:moveTo>
                  <a:cubicBezTo>
                    <a:pt x="7" y="0"/>
                    <a:pt x="57" y="28"/>
                    <a:pt x="211" y="218"/>
                  </a:cubicBezTo>
                  <a:cubicBezTo>
                    <a:pt x="0" y="1229"/>
                    <a:pt x="41" y="2537"/>
                    <a:pt x="7" y="2501"/>
                  </a:cubicBezTo>
                  <a:lnTo>
                    <a:pt x="7" y="0"/>
                  </a:lnTo>
                  <a:close/>
                </a:path>
              </a:pathLst>
            </a:custGeom>
            <a:gradFill rotWithShape="1">
              <a:gsLst>
                <a:gs pos="0">
                  <a:srgbClr val="808080"/>
                </a:gs>
                <a:gs pos="100000">
                  <a:srgbClr val="F8F8F8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Arial" panose="020B0604020202020204" pitchFamily="34" charset="0"/>
              </a:endParaRPr>
            </a:p>
          </p:txBody>
        </p:sp>
        <p:sp>
          <p:nvSpPr>
            <p:cNvPr id="47" name="Freeform 162"/>
            <p:cNvSpPr>
              <a:spLocks/>
            </p:cNvSpPr>
            <p:nvPr/>
          </p:nvSpPr>
          <p:spPr bwMode="auto">
            <a:xfrm>
              <a:off x="5284" y="1640"/>
              <a:ext cx="263" cy="189"/>
            </a:xfrm>
            <a:custGeom>
              <a:avLst/>
              <a:gdLst>
                <a:gd name="T0" fmla="*/ 2 w 328"/>
                <a:gd name="T1" fmla="*/ 0 h 226"/>
                <a:gd name="T2" fmla="*/ 45 w 328"/>
                <a:gd name="T3" fmla="*/ 25 h 226"/>
                <a:gd name="T4" fmla="*/ 45 w 328"/>
                <a:gd name="T5" fmla="*/ 45 h 226"/>
                <a:gd name="T6" fmla="*/ 0 w 328"/>
                <a:gd name="T7" fmla="*/ 19 h 226"/>
                <a:gd name="T8" fmla="*/ 2 w 328"/>
                <a:gd name="T9" fmla="*/ 0 h 2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8"/>
                <a:gd name="T16" fmla="*/ 0 h 226"/>
                <a:gd name="T17" fmla="*/ 328 w 328"/>
                <a:gd name="T18" fmla="*/ 226 h 2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Arial" panose="020B0604020202020204" pitchFamily="34" charset="0"/>
              </a:endParaRPr>
            </a:p>
          </p:txBody>
        </p:sp>
        <p:sp>
          <p:nvSpPr>
            <p:cNvPr id="48" name="Rectangle 163"/>
            <p:cNvSpPr>
              <a:spLocks noChangeArrowheads="1"/>
            </p:cNvSpPr>
            <p:nvPr/>
          </p:nvSpPr>
          <p:spPr bwMode="auto">
            <a:xfrm>
              <a:off x="4210" y="696"/>
              <a:ext cx="599" cy="4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endParaRPr lang="en-US" altLang="en-US" sz="1800">
                <a:latin typeface="+mn-lt"/>
                <a:cs typeface="Arial" panose="020B0604020202020204" pitchFamily="34" charset="0"/>
              </a:endParaRPr>
            </a:p>
          </p:txBody>
        </p:sp>
        <p:grpSp>
          <p:nvGrpSpPr>
            <p:cNvPr id="49" name="Group 164"/>
            <p:cNvGrpSpPr>
              <a:grpSpLocks/>
            </p:cNvGrpSpPr>
            <p:nvPr/>
          </p:nvGrpSpPr>
          <p:grpSpPr bwMode="auto">
            <a:xfrm>
              <a:off x="4749" y="668"/>
              <a:ext cx="581" cy="145"/>
              <a:chOff x="614" y="2568"/>
              <a:chExt cx="725" cy="139"/>
            </a:xfrm>
          </p:grpSpPr>
          <p:sp>
            <p:nvSpPr>
              <p:cNvPr id="74" name="AutoShape 165"/>
              <p:cNvSpPr>
                <a:spLocks noChangeArrowheads="1"/>
              </p:cNvSpPr>
              <p:nvPr/>
            </p:nvSpPr>
            <p:spPr bwMode="auto">
              <a:xfrm>
                <a:off x="616" y="2569"/>
                <a:ext cx="726" cy="141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endParaRPr lang="en-US" altLang="en-US" sz="1800">
                  <a:latin typeface="+mn-lt"/>
                  <a:cs typeface="Arial" panose="020B0604020202020204" pitchFamily="34" charset="0"/>
                </a:endParaRPr>
              </a:p>
            </p:txBody>
          </p:sp>
          <p:sp>
            <p:nvSpPr>
              <p:cNvPr id="75" name="AutoShape 166"/>
              <p:cNvSpPr>
                <a:spLocks noChangeArrowheads="1"/>
              </p:cNvSpPr>
              <p:nvPr/>
            </p:nvSpPr>
            <p:spPr bwMode="auto">
              <a:xfrm>
                <a:off x="631" y="2588"/>
                <a:ext cx="697" cy="10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endParaRPr lang="en-US" altLang="en-US" sz="1800">
                  <a:latin typeface="+mn-lt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50" name="Rectangle 167"/>
            <p:cNvSpPr>
              <a:spLocks noChangeArrowheads="1"/>
            </p:cNvSpPr>
            <p:nvPr/>
          </p:nvSpPr>
          <p:spPr bwMode="auto">
            <a:xfrm>
              <a:off x="4221" y="1016"/>
              <a:ext cx="599" cy="4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endParaRPr lang="en-US" altLang="en-US" sz="1800">
                <a:latin typeface="+mn-lt"/>
                <a:cs typeface="Arial" panose="020B0604020202020204" pitchFamily="34" charset="0"/>
              </a:endParaRPr>
            </a:p>
          </p:txBody>
        </p:sp>
        <p:grpSp>
          <p:nvGrpSpPr>
            <p:cNvPr id="51" name="Group 168"/>
            <p:cNvGrpSpPr>
              <a:grpSpLocks/>
            </p:cNvGrpSpPr>
            <p:nvPr/>
          </p:nvGrpSpPr>
          <p:grpSpPr bwMode="auto">
            <a:xfrm>
              <a:off x="4747" y="994"/>
              <a:ext cx="581" cy="134"/>
              <a:chOff x="614" y="2568"/>
              <a:chExt cx="725" cy="139"/>
            </a:xfrm>
          </p:grpSpPr>
          <p:sp>
            <p:nvSpPr>
              <p:cNvPr id="72" name="AutoShape 169"/>
              <p:cNvSpPr>
                <a:spLocks noChangeArrowheads="1"/>
              </p:cNvSpPr>
              <p:nvPr/>
            </p:nvSpPr>
            <p:spPr bwMode="auto">
              <a:xfrm>
                <a:off x="611" y="2570"/>
                <a:ext cx="726" cy="138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endParaRPr lang="en-US" altLang="en-US" sz="1800">
                  <a:latin typeface="+mn-lt"/>
                  <a:cs typeface="Arial" panose="020B0604020202020204" pitchFamily="34" charset="0"/>
                </a:endParaRPr>
              </a:p>
            </p:txBody>
          </p:sp>
          <p:sp>
            <p:nvSpPr>
              <p:cNvPr id="73" name="AutoShape 170"/>
              <p:cNvSpPr>
                <a:spLocks noChangeArrowheads="1"/>
              </p:cNvSpPr>
              <p:nvPr/>
            </p:nvSpPr>
            <p:spPr bwMode="auto">
              <a:xfrm>
                <a:off x="626" y="2584"/>
                <a:ext cx="697" cy="111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endParaRPr lang="en-US" altLang="en-US" sz="1800">
                  <a:latin typeface="+mn-lt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52" name="Rectangle 171"/>
            <p:cNvSpPr>
              <a:spLocks noChangeArrowheads="1"/>
            </p:cNvSpPr>
            <p:nvPr/>
          </p:nvSpPr>
          <p:spPr bwMode="auto">
            <a:xfrm>
              <a:off x="4216" y="1357"/>
              <a:ext cx="599" cy="4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endParaRPr lang="en-US" altLang="en-US" sz="1800">
                <a:latin typeface="+mn-lt"/>
                <a:cs typeface="Arial" panose="020B0604020202020204" pitchFamily="34" charset="0"/>
              </a:endParaRPr>
            </a:p>
          </p:txBody>
        </p:sp>
        <p:sp>
          <p:nvSpPr>
            <p:cNvPr id="53" name="Rectangle 172"/>
            <p:cNvSpPr>
              <a:spLocks noChangeArrowheads="1"/>
            </p:cNvSpPr>
            <p:nvPr/>
          </p:nvSpPr>
          <p:spPr bwMode="auto">
            <a:xfrm>
              <a:off x="4227" y="1657"/>
              <a:ext cx="599" cy="47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endParaRPr lang="en-US" altLang="en-US" sz="1800">
                <a:latin typeface="+mn-lt"/>
                <a:cs typeface="Arial" panose="020B0604020202020204" pitchFamily="34" charset="0"/>
              </a:endParaRPr>
            </a:p>
          </p:txBody>
        </p:sp>
        <p:grpSp>
          <p:nvGrpSpPr>
            <p:cNvPr id="54" name="Group 173"/>
            <p:cNvGrpSpPr>
              <a:grpSpLocks/>
            </p:cNvGrpSpPr>
            <p:nvPr/>
          </p:nvGrpSpPr>
          <p:grpSpPr bwMode="auto">
            <a:xfrm>
              <a:off x="4735" y="1627"/>
              <a:ext cx="582" cy="151"/>
              <a:chOff x="614" y="2568"/>
              <a:chExt cx="725" cy="139"/>
            </a:xfrm>
          </p:grpSpPr>
          <p:sp>
            <p:nvSpPr>
              <p:cNvPr id="70" name="AutoShape 174"/>
              <p:cNvSpPr>
                <a:spLocks noChangeArrowheads="1"/>
              </p:cNvSpPr>
              <p:nvPr/>
            </p:nvSpPr>
            <p:spPr bwMode="auto">
              <a:xfrm>
                <a:off x="612" y="2571"/>
                <a:ext cx="725" cy="135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endParaRPr lang="en-US" altLang="en-US" sz="1800">
                  <a:latin typeface="+mn-lt"/>
                  <a:cs typeface="Arial" panose="020B0604020202020204" pitchFamily="34" charset="0"/>
                </a:endParaRPr>
              </a:p>
            </p:txBody>
          </p:sp>
          <p:sp>
            <p:nvSpPr>
              <p:cNvPr id="71" name="AutoShape 175"/>
              <p:cNvSpPr>
                <a:spLocks noChangeArrowheads="1"/>
              </p:cNvSpPr>
              <p:nvPr/>
            </p:nvSpPr>
            <p:spPr bwMode="auto">
              <a:xfrm>
                <a:off x="626" y="2590"/>
                <a:ext cx="696" cy="98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endParaRPr lang="en-US" altLang="en-US" sz="1800">
                  <a:latin typeface="+mn-lt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55" name="Freeform 176"/>
            <p:cNvSpPr>
              <a:spLocks/>
            </p:cNvSpPr>
            <p:nvPr/>
          </p:nvSpPr>
          <p:spPr bwMode="auto">
            <a:xfrm>
              <a:off x="5288" y="1354"/>
              <a:ext cx="263" cy="188"/>
            </a:xfrm>
            <a:custGeom>
              <a:avLst/>
              <a:gdLst>
                <a:gd name="T0" fmla="*/ 2 w 328"/>
                <a:gd name="T1" fmla="*/ 0 h 226"/>
                <a:gd name="T2" fmla="*/ 45 w 328"/>
                <a:gd name="T3" fmla="*/ 24 h 226"/>
                <a:gd name="T4" fmla="*/ 45 w 328"/>
                <a:gd name="T5" fmla="*/ 43 h 226"/>
                <a:gd name="T6" fmla="*/ 0 w 328"/>
                <a:gd name="T7" fmla="*/ 18 h 226"/>
                <a:gd name="T8" fmla="*/ 2 w 328"/>
                <a:gd name="T9" fmla="*/ 0 h 22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28"/>
                <a:gd name="T16" fmla="*/ 0 h 226"/>
                <a:gd name="T17" fmla="*/ 328 w 328"/>
                <a:gd name="T18" fmla="*/ 226 h 22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28" h="226">
                  <a:moveTo>
                    <a:pt x="4" y="0"/>
                  </a:moveTo>
                  <a:cubicBezTo>
                    <a:pt x="60" y="10"/>
                    <a:pt x="182" y="74"/>
                    <a:pt x="328" y="128"/>
                  </a:cubicBezTo>
                  <a:cubicBezTo>
                    <a:pt x="326" y="162"/>
                    <a:pt x="326" y="158"/>
                    <a:pt x="326" y="226"/>
                  </a:cubicBezTo>
                  <a:cubicBezTo>
                    <a:pt x="326" y="226"/>
                    <a:pt x="169" y="155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Arial" panose="020B0604020202020204" pitchFamily="34" charset="0"/>
              </a:endParaRPr>
            </a:p>
          </p:txBody>
        </p:sp>
        <p:grpSp>
          <p:nvGrpSpPr>
            <p:cNvPr id="56" name="Group 177"/>
            <p:cNvGrpSpPr>
              <a:grpSpLocks/>
            </p:cNvGrpSpPr>
            <p:nvPr/>
          </p:nvGrpSpPr>
          <p:grpSpPr bwMode="auto">
            <a:xfrm>
              <a:off x="4739" y="1327"/>
              <a:ext cx="582" cy="139"/>
              <a:chOff x="614" y="2568"/>
              <a:chExt cx="725" cy="139"/>
            </a:xfrm>
          </p:grpSpPr>
          <p:sp>
            <p:nvSpPr>
              <p:cNvPr id="68" name="AutoShape 178"/>
              <p:cNvSpPr>
                <a:spLocks noChangeArrowheads="1"/>
              </p:cNvSpPr>
              <p:nvPr/>
            </p:nvSpPr>
            <p:spPr bwMode="auto">
              <a:xfrm>
                <a:off x="614" y="2571"/>
                <a:ext cx="725" cy="133"/>
              </a:xfrm>
              <a:prstGeom prst="roundRect">
                <a:avLst>
                  <a:gd name="adj" fmla="val 50000"/>
                </a:avLst>
              </a:pr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endParaRPr lang="en-US" altLang="en-US" sz="1800">
                  <a:latin typeface="+mn-lt"/>
                  <a:cs typeface="Arial" panose="020B0604020202020204" pitchFamily="34" charset="0"/>
                </a:endParaRPr>
              </a:p>
            </p:txBody>
          </p:sp>
          <p:sp>
            <p:nvSpPr>
              <p:cNvPr id="69" name="AutoShape 179"/>
              <p:cNvSpPr>
                <a:spLocks noChangeArrowheads="1"/>
              </p:cNvSpPr>
              <p:nvPr/>
            </p:nvSpPr>
            <p:spPr bwMode="auto">
              <a:xfrm>
                <a:off x="629" y="2584"/>
                <a:ext cx="696" cy="107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0000FF"/>
                  </a:gs>
                  <a:gs pos="50000">
                    <a:srgbClr val="99CCFF"/>
                  </a:gs>
                  <a:gs pos="100000">
                    <a:srgbClr val="0000FF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endParaRPr lang="en-US" altLang="en-US" sz="1800">
                  <a:latin typeface="+mn-lt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57" name="Rectangle 180"/>
            <p:cNvSpPr>
              <a:spLocks noChangeArrowheads="1"/>
            </p:cNvSpPr>
            <p:nvPr/>
          </p:nvSpPr>
          <p:spPr bwMode="auto">
            <a:xfrm>
              <a:off x="5251" y="429"/>
              <a:ext cx="70" cy="2289"/>
            </a:xfrm>
            <a:prstGeom prst="rect">
              <a:avLst/>
            </a:prstGeom>
            <a:gradFill rotWithShape="1">
              <a:gsLst>
                <a:gs pos="0">
                  <a:srgbClr val="333333"/>
                </a:gs>
                <a:gs pos="50000">
                  <a:srgbClr val="DDDDDD"/>
                </a:gs>
                <a:gs pos="100000">
                  <a:srgbClr val="333333"/>
                </a:gs>
              </a:gsLst>
              <a:lin ang="0" scaled="1"/>
            </a:gra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endParaRPr lang="en-US" altLang="en-US" sz="1800">
                <a:latin typeface="+mn-lt"/>
                <a:cs typeface="Arial" panose="020B0604020202020204" pitchFamily="34" charset="0"/>
              </a:endParaRPr>
            </a:p>
          </p:txBody>
        </p:sp>
        <p:sp>
          <p:nvSpPr>
            <p:cNvPr id="58" name="Freeform 181"/>
            <p:cNvSpPr>
              <a:spLocks/>
            </p:cNvSpPr>
            <p:nvPr/>
          </p:nvSpPr>
          <p:spPr bwMode="auto">
            <a:xfrm>
              <a:off x="5312" y="1007"/>
              <a:ext cx="237" cy="213"/>
            </a:xfrm>
            <a:custGeom>
              <a:avLst/>
              <a:gdLst>
                <a:gd name="T0" fmla="*/ 2 w 296"/>
                <a:gd name="T1" fmla="*/ 0 h 256"/>
                <a:gd name="T2" fmla="*/ 40 w 296"/>
                <a:gd name="T3" fmla="*/ 27 h 256"/>
                <a:gd name="T4" fmla="*/ 40 w 296"/>
                <a:gd name="T5" fmla="*/ 49 h 256"/>
                <a:gd name="T6" fmla="*/ 0 w 296"/>
                <a:gd name="T7" fmla="*/ 18 h 256"/>
                <a:gd name="T8" fmla="*/ 2 w 296"/>
                <a:gd name="T9" fmla="*/ 0 h 256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296"/>
                <a:gd name="T16" fmla="*/ 0 h 256"/>
                <a:gd name="T17" fmla="*/ 296 w 296"/>
                <a:gd name="T18" fmla="*/ 256 h 25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296" h="256">
                  <a:moveTo>
                    <a:pt x="4" y="0"/>
                  </a:moveTo>
                  <a:cubicBezTo>
                    <a:pt x="55" y="10"/>
                    <a:pt x="144" y="68"/>
                    <a:pt x="292" y="144"/>
                  </a:cubicBezTo>
                  <a:cubicBezTo>
                    <a:pt x="290" y="178"/>
                    <a:pt x="296" y="188"/>
                    <a:pt x="296" y="256"/>
                  </a:cubicBezTo>
                  <a:cubicBezTo>
                    <a:pt x="296" y="256"/>
                    <a:pt x="160" y="176"/>
                    <a:pt x="0" y="100"/>
                  </a:cubicBezTo>
                  <a:cubicBezTo>
                    <a:pt x="0" y="48"/>
                    <a:pt x="4" y="17"/>
                    <a:pt x="4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Arial" panose="020B0604020202020204" pitchFamily="34" charset="0"/>
              </a:endParaRPr>
            </a:p>
          </p:txBody>
        </p:sp>
        <p:sp>
          <p:nvSpPr>
            <p:cNvPr id="59" name="Freeform 182"/>
            <p:cNvSpPr>
              <a:spLocks/>
            </p:cNvSpPr>
            <p:nvPr/>
          </p:nvSpPr>
          <p:spPr bwMode="auto">
            <a:xfrm>
              <a:off x="5315" y="680"/>
              <a:ext cx="244" cy="240"/>
            </a:xfrm>
            <a:custGeom>
              <a:avLst/>
              <a:gdLst>
                <a:gd name="T0" fmla="*/ 0 w 304"/>
                <a:gd name="T1" fmla="*/ 0 h 288"/>
                <a:gd name="T2" fmla="*/ 42 w 304"/>
                <a:gd name="T3" fmla="*/ 32 h 288"/>
                <a:gd name="T4" fmla="*/ 39 w 304"/>
                <a:gd name="T5" fmla="*/ 57 h 288"/>
                <a:gd name="T6" fmla="*/ 2 w 304"/>
                <a:gd name="T7" fmla="*/ 24 h 288"/>
                <a:gd name="T8" fmla="*/ 0 w 304"/>
                <a:gd name="T9" fmla="*/ 0 h 28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4"/>
                <a:gd name="T16" fmla="*/ 0 h 288"/>
                <a:gd name="T17" fmla="*/ 304 w 304"/>
                <a:gd name="T18" fmla="*/ 288 h 28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4" h="288">
                  <a:moveTo>
                    <a:pt x="0" y="0"/>
                  </a:moveTo>
                  <a:cubicBezTo>
                    <a:pt x="51" y="10"/>
                    <a:pt x="148" y="76"/>
                    <a:pt x="304" y="164"/>
                  </a:cubicBezTo>
                  <a:cubicBezTo>
                    <a:pt x="302" y="198"/>
                    <a:pt x="284" y="220"/>
                    <a:pt x="284" y="288"/>
                  </a:cubicBezTo>
                  <a:cubicBezTo>
                    <a:pt x="284" y="288"/>
                    <a:pt x="163" y="179"/>
                    <a:pt x="8" y="124"/>
                  </a:cubicBezTo>
                  <a:cubicBezTo>
                    <a:pt x="8" y="72"/>
                    <a:pt x="0" y="17"/>
                    <a:pt x="0" y="0"/>
                  </a:cubicBezTo>
                  <a:close/>
                </a:path>
              </a:pathLst>
            </a:custGeom>
            <a:gradFill rotWithShape="1">
              <a:gsLst>
                <a:gs pos="0">
                  <a:srgbClr val="292929"/>
                </a:gs>
                <a:gs pos="100000">
                  <a:srgbClr val="808080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Arial" panose="020B0604020202020204" pitchFamily="34" charset="0"/>
              </a:endParaRPr>
            </a:p>
          </p:txBody>
        </p:sp>
        <p:sp>
          <p:nvSpPr>
            <p:cNvPr id="60" name="Oval 183"/>
            <p:cNvSpPr>
              <a:spLocks noChangeArrowheads="1"/>
            </p:cNvSpPr>
            <p:nvPr/>
          </p:nvSpPr>
          <p:spPr bwMode="auto">
            <a:xfrm>
              <a:off x="5518" y="2611"/>
              <a:ext cx="47" cy="93"/>
            </a:xfrm>
            <a:prstGeom prst="ellipse">
              <a:avLst/>
            </a:pr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endParaRPr lang="en-US" altLang="en-US" sz="1800">
                <a:latin typeface="+mn-lt"/>
                <a:cs typeface="Arial" panose="020B0604020202020204" pitchFamily="34" charset="0"/>
              </a:endParaRPr>
            </a:p>
          </p:txBody>
        </p:sp>
        <p:sp>
          <p:nvSpPr>
            <p:cNvPr id="61" name="Freeform 184"/>
            <p:cNvSpPr>
              <a:spLocks/>
            </p:cNvSpPr>
            <p:nvPr/>
          </p:nvSpPr>
          <p:spPr bwMode="auto">
            <a:xfrm>
              <a:off x="5302" y="2614"/>
              <a:ext cx="245" cy="200"/>
            </a:xfrm>
            <a:custGeom>
              <a:avLst/>
              <a:gdLst>
                <a:gd name="T0" fmla="*/ 0 w 306"/>
                <a:gd name="T1" fmla="*/ 21 h 240"/>
                <a:gd name="T2" fmla="*/ 2 w 306"/>
                <a:gd name="T3" fmla="*/ 48 h 240"/>
                <a:gd name="T4" fmla="*/ 42 w 306"/>
                <a:gd name="T5" fmla="*/ 22 h 240"/>
                <a:gd name="T6" fmla="*/ 40 w 306"/>
                <a:gd name="T7" fmla="*/ 0 h 240"/>
                <a:gd name="T8" fmla="*/ 0 w 306"/>
                <a:gd name="T9" fmla="*/ 21 h 240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06"/>
                <a:gd name="T16" fmla="*/ 0 h 240"/>
                <a:gd name="T17" fmla="*/ 306 w 306"/>
                <a:gd name="T18" fmla="*/ 240 h 240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06" h="240">
                  <a:moveTo>
                    <a:pt x="0" y="106"/>
                  </a:moveTo>
                  <a:lnTo>
                    <a:pt x="2" y="240"/>
                  </a:lnTo>
                  <a:lnTo>
                    <a:pt x="306" y="110"/>
                  </a:lnTo>
                  <a:lnTo>
                    <a:pt x="300" y="0"/>
                  </a:lnTo>
                  <a:lnTo>
                    <a:pt x="0" y="106"/>
                  </a:lnTo>
                  <a:close/>
                </a:path>
              </a:pathLst>
            </a:custGeom>
            <a:solidFill>
              <a:srgbClr val="3333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>
                <a:cs typeface="Arial" panose="020B0604020202020204" pitchFamily="34" charset="0"/>
              </a:endParaRPr>
            </a:p>
          </p:txBody>
        </p:sp>
        <p:sp>
          <p:nvSpPr>
            <p:cNvPr id="62" name="AutoShape 185"/>
            <p:cNvSpPr>
              <a:spLocks noChangeArrowheads="1"/>
            </p:cNvSpPr>
            <p:nvPr/>
          </p:nvSpPr>
          <p:spPr bwMode="auto">
            <a:xfrm>
              <a:off x="4140" y="2678"/>
              <a:ext cx="1198" cy="147"/>
            </a:xfrm>
            <a:prstGeom prst="roundRect">
              <a:avLst>
                <a:gd name="adj" fmla="val 50000"/>
              </a:avLst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endParaRPr lang="en-US" altLang="en-US" sz="1800">
                <a:latin typeface="+mn-lt"/>
                <a:cs typeface="Arial" panose="020B0604020202020204" pitchFamily="34" charset="0"/>
              </a:endParaRPr>
            </a:p>
          </p:txBody>
        </p:sp>
        <p:sp>
          <p:nvSpPr>
            <p:cNvPr id="63" name="AutoShape 186"/>
            <p:cNvSpPr>
              <a:spLocks noChangeArrowheads="1"/>
            </p:cNvSpPr>
            <p:nvPr/>
          </p:nvSpPr>
          <p:spPr bwMode="auto">
            <a:xfrm>
              <a:off x="4204" y="2712"/>
              <a:ext cx="1070" cy="8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tx2"/>
                </a:gs>
                <a:gs pos="100000">
                  <a:schemeClr val="bg2"/>
                </a:gs>
              </a:gsLst>
              <a:lin ang="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endParaRPr lang="en-US" altLang="en-US" sz="1800">
                <a:latin typeface="+mn-lt"/>
                <a:cs typeface="Arial" panose="020B0604020202020204" pitchFamily="34" charset="0"/>
              </a:endParaRPr>
            </a:p>
          </p:txBody>
        </p:sp>
        <p:sp>
          <p:nvSpPr>
            <p:cNvPr id="64" name="Oval 187"/>
            <p:cNvSpPr>
              <a:spLocks noChangeArrowheads="1"/>
            </p:cNvSpPr>
            <p:nvPr/>
          </p:nvSpPr>
          <p:spPr bwMode="auto">
            <a:xfrm>
              <a:off x="4309" y="2385"/>
              <a:ext cx="157" cy="140"/>
            </a:xfrm>
            <a:prstGeom prst="ellipse">
              <a:avLst/>
            </a:prstGeom>
            <a:solidFill>
              <a:srgbClr val="33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endParaRPr lang="en-US" altLang="en-US" sz="1800">
                <a:latin typeface="+mn-lt"/>
                <a:cs typeface="Arial" panose="020B0604020202020204" pitchFamily="34" charset="0"/>
              </a:endParaRPr>
            </a:p>
          </p:txBody>
        </p:sp>
        <p:sp>
          <p:nvSpPr>
            <p:cNvPr id="65" name="Oval 188"/>
            <p:cNvSpPr>
              <a:spLocks noChangeArrowheads="1"/>
            </p:cNvSpPr>
            <p:nvPr/>
          </p:nvSpPr>
          <p:spPr bwMode="auto">
            <a:xfrm>
              <a:off x="4483" y="2385"/>
              <a:ext cx="163" cy="14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/>
              <a:endParaRPr lang="en-US" altLang="en-US" sz="1800">
                <a:solidFill>
                  <a:srgbClr val="FF0000"/>
                </a:solidFill>
                <a:latin typeface="+mn-lt"/>
                <a:cs typeface="Arial" panose="020B0604020202020204" pitchFamily="34" charset="0"/>
              </a:endParaRPr>
            </a:p>
          </p:txBody>
        </p:sp>
        <p:sp>
          <p:nvSpPr>
            <p:cNvPr id="66" name="Oval 189"/>
            <p:cNvSpPr>
              <a:spLocks noChangeArrowheads="1"/>
            </p:cNvSpPr>
            <p:nvPr/>
          </p:nvSpPr>
          <p:spPr bwMode="auto">
            <a:xfrm>
              <a:off x="4663" y="2378"/>
              <a:ext cx="157" cy="147"/>
            </a:xfrm>
            <a:prstGeom prst="ellipse">
              <a:avLst/>
            </a:prstGeom>
            <a:solidFill>
              <a:srgbClr val="33CC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endParaRPr lang="en-US" altLang="en-US" sz="1800">
                <a:latin typeface="+mn-lt"/>
                <a:cs typeface="Arial" panose="020B0604020202020204" pitchFamily="34" charset="0"/>
              </a:endParaRPr>
            </a:p>
          </p:txBody>
        </p:sp>
        <p:sp>
          <p:nvSpPr>
            <p:cNvPr id="67" name="Rectangle 190"/>
            <p:cNvSpPr>
              <a:spLocks noChangeArrowheads="1"/>
            </p:cNvSpPr>
            <p:nvPr/>
          </p:nvSpPr>
          <p:spPr bwMode="auto">
            <a:xfrm>
              <a:off x="5065" y="1837"/>
              <a:ext cx="81" cy="761"/>
            </a:xfrm>
            <a:prstGeom prst="rect">
              <a:avLst/>
            </a:prstGeom>
            <a:solidFill>
              <a:srgbClr val="292929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endParaRPr lang="en-US" altLang="en-US" sz="1800">
                <a:latin typeface="+mn-lt"/>
                <a:cs typeface="Arial" panose="020B0604020202020204" pitchFamily="34" charset="0"/>
              </a:endParaRPr>
            </a:p>
          </p:txBody>
        </p:sp>
      </p:grpSp>
      <p:sp>
        <p:nvSpPr>
          <p:cNvPr id="107" name="Text Box 16">
            <a:extLst>
              <a:ext uri="{FF2B5EF4-FFF2-40B4-BE49-F238E27FC236}">
                <a16:creationId xmlns:a16="http://schemas.microsoft.com/office/drawing/2014/main" id="{D31A1084-DB29-2241-8CFE-F067BD67BBAF}"/>
              </a:ext>
            </a:extLst>
          </p:cNvPr>
          <p:cNvSpPr txBox="1">
            <a:spLocks noChangeArrowheads="1"/>
          </p:cNvSpPr>
          <p:nvPr/>
        </p:nvSpPr>
        <p:spPr bwMode="auto">
          <a:xfrm flipH="1">
            <a:off x="3490314" y="5429694"/>
            <a:ext cx="89639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en-US" sz="1600" dirty="0">
                <a:latin typeface="+mn-lt"/>
                <a:cs typeface="Arial" panose="020B0604020202020204" pitchFamily="34" charset="0"/>
              </a:rPr>
              <a:t>59.6.3.90</a:t>
            </a:r>
          </a:p>
        </p:txBody>
      </p:sp>
      <p:sp>
        <p:nvSpPr>
          <p:cNvPr id="108" name="Line 14">
            <a:extLst>
              <a:ext uri="{FF2B5EF4-FFF2-40B4-BE49-F238E27FC236}">
                <a16:creationId xmlns:a16="http://schemas.microsoft.com/office/drawing/2014/main" id="{994AA802-40E2-DF46-BCF3-3AF596BE79CE}"/>
              </a:ext>
            </a:extLst>
          </p:cNvPr>
          <p:cNvSpPr>
            <a:spLocks noChangeShapeType="1"/>
          </p:cNvSpPr>
          <p:nvPr/>
        </p:nvSpPr>
        <p:spPr bwMode="auto">
          <a:xfrm>
            <a:off x="3553787" y="5317390"/>
            <a:ext cx="85725" cy="12858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>
              <a:cs typeface="Arial" panose="020B0604020202020204" pitchFamily="34" charset="0"/>
            </a:endParaRPr>
          </a:p>
        </p:txBody>
      </p:sp>
      <p:grpSp>
        <p:nvGrpSpPr>
          <p:cNvPr id="109" name="Group 157">
            <a:extLst>
              <a:ext uri="{FF2B5EF4-FFF2-40B4-BE49-F238E27FC236}">
                <a16:creationId xmlns:a16="http://schemas.microsoft.com/office/drawing/2014/main" id="{F767F368-5D2C-2441-A740-83596E6BBEFC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1121279" y="4080728"/>
            <a:ext cx="2711450" cy="2565400"/>
            <a:chOff x="3948" y="731"/>
            <a:chExt cx="1708" cy="1616"/>
          </a:xfrm>
        </p:grpSpPr>
        <p:sp>
          <p:nvSpPr>
            <p:cNvPr id="110" name="Freeform 95">
              <a:extLst>
                <a:ext uri="{FF2B5EF4-FFF2-40B4-BE49-F238E27FC236}">
                  <a16:creationId xmlns:a16="http://schemas.microsoft.com/office/drawing/2014/main" id="{62D3B69F-B04F-4B4F-900F-7288084936B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3" y="874"/>
              <a:ext cx="1056" cy="1473"/>
            </a:xfrm>
            <a:custGeom>
              <a:avLst/>
              <a:gdLst>
                <a:gd name="T0" fmla="*/ 109 w 1056"/>
                <a:gd name="T1" fmla="*/ 582 h 1473"/>
                <a:gd name="T2" fmla="*/ 598 w 1056"/>
                <a:gd name="T3" fmla="*/ 553 h 1473"/>
                <a:gd name="T4" fmla="*/ 533 w 1056"/>
                <a:gd name="T5" fmla="*/ 520 h 1473"/>
                <a:gd name="T6" fmla="*/ 566 w 1056"/>
                <a:gd name="T7" fmla="*/ 75 h 1473"/>
                <a:gd name="T8" fmla="*/ 835 w 1056"/>
                <a:gd name="T9" fmla="*/ 67 h 1473"/>
                <a:gd name="T10" fmla="*/ 1025 w 1056"/>
                <a:gd name="T11" fmla="*/ 152 h 1473"/>
                <a:gd name="T12" fmla="*/ 987 w 1056"/>
                <a:gd name="T13" fmla="*/ 485 h 1473"/>
                <a:gd name="T14" fmla="*/ 1005 w 1056"/>
                <a:gd name="T15" fmla="*/ 781 h 1473"/>
                <a:gd name="T16" fmla="*/ 987 w 1056"/>
                <a:gd name="T17" fmla="*/ 1357 h 1473"/>
                <a:gd name="T18" fmla="*/ 592 w 1056"/>
                <a:gd name="T19" fmla="*/ 1384 h 1473"/>
                <a:gd name="T20" fmla="*/ 473 w 1056"/>
                <a:gd name="T21" fmla="*/ 825 h 1473"/>
                <a:gd name="T22" fmla="*/ 61 w 1056"/>
                <a:gd name="T23" fmla="*/ 744 h 1473"/>
                <a:gd name="T24" fmla="*/ 109 w 1056"/>
                <a:gd name="T25" fmla="*/ 582 h 1473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056"/>
                <a:gd name="T40" fmla="*/ 0 h 1473"/>
                <a:gd name="T41" fmla="*/ 1056 w 1056"/>
                <a:gd name="T42" fmla="*/ 1473 h 1473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056" h="1473">
                  <a:moveTo>
                    <a:pt x="109" y="582"/>
                  </a:moveTo>
                  <a:cubicBezTo>
                    <a:pt x="199" y="550"/>
                    <a:pt x="527" y="563"/>
                    <a:pt x="598" y="553"/>
                  </a:cubicBezTo>
                  <a:cubicBezTo>
                    <a:pt x="669" y="543"/>
                    <a:pt x="538" y="600"/>
                    <a:pt x="533" y="520"/>
                  </a:cubicBezTo>
                  <a:cubicBezTo>
                    <a:pt x="527" y="440"/>
                    <a:pt x="516" y="150"/>
                    <a:pt x="566" y="75"/>
                  </a:cubicBezTo>
                  <a:cubicBezTo>
                    <a:pt x="616" y="0"/>
                    <a:pt x="759" y="54"/>
                    <a:pt x="835" y="67"/>
                  </a:cubicBezTo>
                  <a:cubicBezTo>
                    <a:pt x="911" y="80"/>
                    <a:pt x="1000" y="82"/>
                    <a:pt x="1025" y="152"/>
                  </a:cubicBezTo>
                  <a:cubicBezTo>
                    <a:pt x="1050" y="222"/>
                    <a:pt x="990" y="380"/>
                    <a:pt x="987" y="485"/>
                  </a:cubicBezTo>
                  <a:cubicBezTo>
                    <a:pt x="984" y="590"/>
                    <a:pt x="1005" y="636"/>
                    <a:pt x="1005" y="781"/>
                  </a:cubicBezTo>
                  <a:cubicBezTo>
                    <a:pt x="1005" y="926"/>
                    <a:pt x="1056" y="1257"/>
                    <a:pt x="987" y="1357"/>
                  </a:cubicBezTo>
                  <a:cubicBezTo>
                    <a:pt x="918" y="1457"/>
                    <a:pt x="678" y="1473"/>
                    <a:pt x="592" y="1384"/>
                  </a:cubicBezTo>
                  <a:cubicBezTo>
                    <a:pt x="506" y="1295"/>
                    <a:pt x="562" y="932"/>
                    <a:pt x="473" y="825"/>
                  </a:cubicBezTo>
                  <a:cubicBezTo>
                    <a:pt x="384" y="718"/>
                    <a:pt x="122" y="784"/>
                    <a:pt x="61" y="744"/>
                  </a:cubicBezTo>
                  <a:cubicBezTo>
                    <a:pt x="0" y="704"/>
                    <a:pt x="26" y="616"/>
                    <a:pt x="109" y="582"/>
                  </a:cubicBezTo>
                  <a:close/>
                </a:path>
              </a:pathLst>
            </a:cu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endParaRPr lang="en-US">
                <a:cs typeface="Arial" panose="020B0604020202020204" pitchFamily="34" charset="0"/>
              </a:endParaRPr>
            </a:p>
          </p:txBody>
        </p:sp>
        <p:sp>
          <p:nvSpPr>
            <p:cNvPr id="111" name="Line 96">
              <a:extLst>
                <a:ext uri="{FF2B5EF4-FFF2-40B4-BE49-F238E27FC236}">
                  <a16:creationId xmlns:a16="http://schemas.microsoft.com/office/drawing/2014/main" id="{895EEC09-4F63-014B-BA7A-D704E2DFE4C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5005" y="1003"/>
              <a:ext cx="6" cy="94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>
                <a:cs typeface="Arial" panose="020B0604020202020204" pitchFamily="34" charset="0"/>
              </a:endParaRPr>
            </a:p>
          </p:txBody>
        </p:sp>
        <p:sp>
          <p:nvSpPr>
            <p:cNvPr id="112" name="Line 97">
              <a:extLst>
                <a:ext uri="{FF2B5EF4-FFF2-40B4-BE49-F238E27FC236}">
                  <a16:creationId xmlns:a16="http://schemas.microsoft.com/office/drawing/2014/main" id="{17F1140D-49B8-7F48-95D8-B1B8AFA2907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08" y="1000"/>
              <a:ext cx="84" cy="4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>
                <a:cs typeface="Arial" panose="020B0604020202020204" pitchFamily="34" charset="0"/>
              </a:endParaRPr>
            </a:p>
          </p:txBody>
        </p:sp>
        <p:sp>
          <p:nvSpPr>
            <p:cNvPr id="113" name="Line 98">
              <a:extLst>
                <a:ext uri="{FF2B5EF4-FFF2-40B4-BE49-F238E27FC236}">
                  <a16:creationId xmlns:a16="http://schemas.microsoft.com/office/drawing/2014/main" id="{8FA21FCA-8637-B044-A2B9-ECBCAA309732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5012" y="1948"/>
              <a:ext cx="108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>
                <a:cs typeface="Arial" panose="020B0604020202020204" pitchFamily="34" charset="0"/>
              </a:endParaRPr>
            </a:p>
          </p:txBody>
        </p:sp>
        <p:sp>
          <p:nvSpPr>
            <p:cNvPr id="114" name="Text Box 100">
              <a:extLst>
                <a:ext uri="{FF2B5EF4-FFF2-40B4-BE49-F238E27FC236}">
                  <a16:creationId xmlns:a16="http://schemas.microsoft.com/office/drawing/2014/main" id="{83A014B0-FF87-7947-B0FE-1C056BDBD6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132" y="1591"/>
              <a:ext cx="462" cy="3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lnSpc>
                  <a:spcPct val="85000"/>
                </a:lnSpc>
              </a:pPr>
              <a:r>
                <a:rPr lang="en-US" altLang="en-US" sz="1800">
                  <a:solidFill>
                    <a:srgbClr val="CC0000"/>
                  </a:solidFill>
                  <a:latin typeface="+mn-lt"/>
                  <a:cs typeface="Arial" panose="020B0604020202020204" pitchFamily="34" charset="0"/>
                </a:rPr>
                <a:t>NAT </a:t>
              </a:r>
            </a:p>
            <a:p>
              <a:pPr algn="ctr">
                <a:lnSpc>
                  <a:spcPct val="85000"/>
                </a:lnSpc>
              </a:pPr>
              <a:r>
                <a:rPr lang="en-US" altLang="en-US" sz="1800">
                  <a:solidFill>
                    <a:srgbClr val="CC0000"/>
                  </a:solidFill>
                  <a:latin typeface="+mn-lt"/>
                  <a:cs typeface="Arial" panose="020B0604020202020204" pitchFamily="34" charset="0"/>
                </a:rPr>
                <a:t>router</a:t>
              </a:r>
            </a:p>
          </p:txBody>
        </p:sp>
        <p:sp>
          <p:nvSpPr>
            <p:cNvPr id="115" name="Line 101">
              <a:extLst>
                <a:ext uri="{FF2B5EF4-FFF2-40B4-BE49-F238E27FC236}">
                  <a16:creationId xmlns:a16="http://schemas.microsoft.com/office/drawing/2014/main" id="{3C48C8A3-BFA3-5A41-AA8F-4D40614FC8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948" y="1510"/>
              <a:ext cx="25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>
                <a:cs typeface="Arial" panose="020B0604020202020204" pitchFamily="34" charset="0"/>
              </a:endParaRPr>
            </a:p>
          </p:txBody>
        </p:sp>
        <p:grpSp>
          <p:nvGrpSpPr>
            <p:cNvPr id="116" name="Group 102">
              <a:extLst>
                <a:ext uri="{FF2B5EF4-FFF2-40B4-BE49-F238E27FC236}">
                  <a16:creationId xmlns:a16="http://schemas.microsoft.com/office/drawing/2014/main" id="{A9C273ED-9D5F-7946-ADD2-E708DE98804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144" y="1372"/>
              <a:ext cx="370" cy="204"/>
              <a:chOff x="4396" y="1245"/>
              <a:chExt cx="672" cy="248"/>
            </a:xfrm>
          </p:grpSpPr>
          <p:sp>
            <p:nvSpPr>
              <p:cNvPr id="129" name="Oval 407">
                <a:extLst>
                  <a:ext uri="{FF2B5EF4-FFF2-40B4-BE49-F238E27FC236}">
                    <a16:creationId xmlns:a16="http://schemas.microsoft.com/office/drawing/2014/main" id="{8337CE59-543D-0744-8F9C-4EFAB35360EA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9" y="1355"/>
                <a:ext cx="666" cy="138"/>
              </a:xfrm>
              <a:prstGeom prst="ellipse">
                <a:avLst/>
              </a:prstGeom>
              <a:gradFill rotWithShape="1">
                <a:gsLst>
                  <a:gs pos="0">
                    <a:srgbClr val="CCCCFF"/>
                  </a:gs>
                  <a:gs pos="100000">
                    <a:srgbClr val="FFFFFF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endParaRPr lang="en-US" altLang="en-US">
                  <a:latin typeface="+mn-lt"/>
                  <a:cs typeface="Arial" panose="020B0604020202020204" pitchFamily="34" charset="0"/>
                </a:endParaRPr>
              </a:p>
            </p:txBody>
          </p:sp>
          <p:sp>
            <p:nvSpPr>
              <p:cNvPr id="130" name="Rectangle 410">
                <a:extLst>
                  <a:ext uri="{FF2B5EF4-FFF2-40B4-BE49-F238E27FC236}">
                    <a16:creationId xmlns:a16="http://schemas.microsoft.com/office/drawing/2014/main" id="{D1285069-3682-5544-9E96-96698896882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9" y="1339"/>
                <a:ext cx="669" cy="86"/>
              </a:xfrm>
              <a:prstGeom prst="rect">
                <a:avLst/>
              </a:prstGeom>
              <a:gradFill rotWithShape="1">
                <a:gsLst>
                  <a:gs pos="0">
                    <a:srgbClr val="CCCCFF"/>
                  </a:gs>
                  <a:gs pos="100000">
                    <a:srgbClr val="FFFFFF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/>
                <a:endParaRPr lang="en-US" altLang="en-US">
                  <a:latin typeface="+mn-lt"/>
                  <a:cs typeface="Arial" panose="020B0604020202020204" pitchFamily="34" charset="0"/>
                </a:endParaRPr>
              </a:p>
            </p:txBody>
          </p:sp>
          <p:sp>
            <p:nvSpPr>
              <p:cNvPr id="131" name="Oval 411">
                <a:extLst>
                  <a:ext uri="{FF2B5EF4-FFF2-40B4-BE49-F238E27FC236}">
                    <a16:creationId xmlns:a16="http://schemas.microsoft.com/office/drawing/2014/main" id="{E9F2C899-BFB1-924F-8588-DDE778223728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4396" y="1245"/>
                <a:ext cx="667" cy="162"/>
              </a:xfrm>
              <a:prstGeom prst="ellipse">
                <a:avLst/>
              </a:prstGeom>
              <a:gradFill rotWithShape="1">
                <a:gsLst>
                  <a:gs pos="0">
                    <a:srgbClr val="CCCCFF"/>
                  </a:gs>
                  <a:gs pos="100000">
                    <a:srgbClr val="FFFFFF"/>
                  </a:gs>
                </a:gsLst>
                <a:lin ang="0" scaled="1"/>
              </a:gradFill>
              <a:ln w="1905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endParaRPr lang="en-US" altLang="en-US">
                  <a:latin typeface="+mn-lt"/>
                  <a:cs typeface="Arial" panose="020B0604020202020204" pitchFamily="34" charset="0"/>
                </a:endParaRPr>
              </a:p>
            </p:txBody>
          </p:sp>
          <p:grpSp>
            <p:nvGrpSpPr>
              <p:cNvPr id="132" name="Group 106">
                <a:extLst>
                  <a:ext uri="{FF2B5EF4-FFF2-40B4-BE49-F238E27FC236}">
                    <a16:creationId xmlns:a16="http://schemas.microsoft.com/office/drawing/2014/main" id="{BB20ABF3-FE1E-614B-B643-BA317EB7EA10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4530" y="1287"/>
                <a:ext cx="377" cy="75"/>
                <a:chOff x="2468" y="1332"/>
                <a:chExt cx="310" cy="60"/>
              </a:xfrm>
            </p:grpSpPr>
            <p:sp>
              <p:nvSpPr>
                <p:cNvPr id="135" name="Freeform 107">
                  <a:extLst>
                    <a:ext uri="{FF2B5EF4-FFF2-40B4-BE49-F238E27FC236}">
                      <a16:creationId xmlns:a16="http://schemas.microsoft.com/office/drawing/2014/main" id="{63BA9F24-CCC5-9F45-B523-FA6589F7578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68" y="1332"/>
                  <a:ext cx="310" cy="60"/>
                </a:xfrm>
                <a:custGeom>
                  <a:avLst/>
                  <a:gdLst>
                    <a:gd name="T0" fmla="*/ 0 w 310"/>
                    <a:gd name="T1" fmla="*/ 60 h 60"/>
                    <a:gd name="T2" fmla="*/ 96 w 310"/>
                    <a:gd name="T3" fmla="*/ 60 h 60"/>
                    <a:gd name="T4" fmla="*/ 192 w 310"/>
                    <a:gd name="T5" fmla="*/ 0 h 60"/>
                    <a:gd name="T6" fmla="*/ 310 w 310"/>
                    <a:gd name="T7" fmla="*/ 0 h 6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10"/>
                    <a:gd name="T13" fmla="*/ 0 h 60"/>
                    <a:gd name="T14" fmla="*/ 310 w 310"/>
                    <a:gd name="T15" fmla="*/ 60 h 6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10" h="60">
                      <a:moveTo>
                        <a:pt x="0" y="60"/>
                      </a:moveTo>
                      <a:lnTo>
                        <a:pt x="96" y="60"/>
                      </a:lnTo>
                      <a:lnTo>
                        <a:pt x="192" y="0"/>
                      </a:lnTo>
                      <a:lnTo>
                        <a:pt x="310" y="0"/>
                      </a:lnTo>
                    </a:path>
                  </a:pathLst>
                </a:custGeom>
                <a:noFill/>
                <a:ln w="19050" cmpd="sng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36" name="Freeform 108">
                  <a:extLst>
                    <a:ext uri="{FF2B5EF4-FFF2-40B4-BE49-F238E27FC236}">
                      <a16:creationId xmlns:a16="http://schemas.microsoft.com/office/drawing/2014/main" id="{65721C55-C405-3A4F-8DB8-719BEEAE941F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482" y="1332"/>
                  <a:ext cx="282" cy="60"/>
                </a:xfrm>
                <a:custGeom>
                  <a:avLst/>
                  <a:gdLst>
                    <a:gd name="T0" fmla="*/ 0 w 282"/>
                    <a:gd name="T1" fmla="*/ 0 h 60"/>
                    <a:gd name="T2" fmla="*/ 96 w 282"/>
                    <a:gd name="T3" fmla="*/ 0 h 60"/>
                    <a:gd name="T4" fmla="*/ 192 w 282"/>
                    <a:gd name="T5" fmla="*/ 60 h 60"/>
                    <a:gd name="T6" fmla="*/ 282 w 282"/>
                    <a:gd name="T7" fmla="*/ 60 h 6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82"/>
                    <a:gd name="T13" fmla="*/ 0 h 60"/>
                    <a:gd name="T14" fmla="*/ 282 w 282"/>
                    <a:gd name="T15" fmla="*/ 60 h 6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82" h="60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192" y="60"/>
                      </a:lnTo>
                      <a:lnTo>
                        <a:pt x="282" y="60"/>
                      </a:lnTo>
                    </a:path>
                  </a:pathLst>
                </a:custGeom>
                <a:noFill/>
                <a:ln w="19050" cmpd="sng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>
                    <a:cs typeface="Arial" panose="020B0604020202020204" pitchFamily="34" charset="0"/>
                  </a:endParaRPr>
                </a:p>
              </p:txBody>
            </p:sp>
          </p:grpSp>
          <p:sp>
            <p:nvSpPr>
              <p:cNvPr id="133" name="Line 109">
                <a:extLst>
                  <a:ext uri="{FF2B5EF4-FFF2-40B4-BE49-F238E27FC236}">
                    <a16:creationId xmlns:a16="http://schemas.microsoft.com/office/drawing/2014/main" id="{5293CF29-6AF5-D64B-94B3-1E4AF3614EF8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4400" y="1322"/>
                <a:ext cx="0" cy="108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cs typeface="Arial" panose="020B0604020202020204" pitchFamily="34" charset="0"/>
                </a:endParaRPr>
              </a:p>
            </p:txBody>
          </p:sp>
          <p:sp>
            <p:nvSpPr>
              <p:cNvPr id="134" name="Line 110">
                <a:extLst>
                  <a:ext uri="{FF2B5EF4-FFF2-40B4-BE49-F238E27FC236}">
                    <a16:creationId xmlns:a16="http://schemas.microsoft.com/office/drawing/2014/main" id="{17F2A4F9-D7E6-0E45-AE83-FDFEDD329CAD}"/>
                  </a:ext>
                </a:extLst>
              </p:cNvPr>
              <p:cNvSpPr>
                <a:spLocks noChangeShapeType="1"/>
              </p:cNvSpPr>
              <p:nvPr/>
            </p:nvSpPr>
            <p:spPr bwMode="auto">
              <a:xfrm>
                <a:off x="5063" y="1326"/>
                <a:ext cx="0" cy="107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17" name="Group 111">
              <a:extLst>
                <a:ext uri="{FF2B5EF4-FFF2-40B4-BE49-F238E27FC236}">
                  <a16:creationId xmlns:a16="http://schemas.microsoft.com/office/drawing/2014/main" id="{1EDCBCD7-1F82-5248-9B42-7C2B4B54C4AD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5059" y="1347"/>
              <a:ext cx="404" cy="352"/>
              <a:chOff x="-44" y="1473"/>
              <a:chExt cx="981" cy="1105"/>
            </a:xfrm>
          </p:grpSpPr>
          <p:pic>
            <p:nvPicPr>
              <p:cNvPr id="127" name="Picture 112" descr="desktop_computer_stylized_medium">
                <a:extLst>
                  <a:ext uri="{FF2B5EF4-FFF2-40B4-BE49-F238E27FC236}">
                    <a16:creationId xmlns:a16="http://schemas.microsoft.com/office/drawing/2014/main" id="{096E1E38-8AB9-AD43-AC52-D3272292C1EB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-44" y="1473"/>
                <a:ext cx="981" cy="11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8" name="Freeform 113">
                <a:extLst>
                  <a:ext uri="{FF2B5EF4-FFF2-40B4-BE49-F238E27FC236}">
                    <a16:creationId xmlns:a16="http://schemas.microsoft.com/office/drawing/2014/main" id="{1E8B5C6C-20DD-B54E-B07B-1BA4474D94B4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74" y="1579"/>
                <a:ext cx="477" cy="506"/>
              </a:xfrm>
              <a:custGeom>
                <a:avLst/>
                <a:gdLst>
                  <a:gd name="T0" fmla="*/ 0 w 356"/>
                  <a:gd name="T1" fmla="*/ 0 h 368"/>
                  <a:gd name="T2" fmla="*/ 4176 w 356"/>
                  <a:gd name="T3" fmla="*/ 248 h 368"/>
                  <a:gd name="T4" fmla="*/ 4954 w 356"/>
                  <a:gd name="T5" fmla="*/ 5173 h 368"/>
                  <a:gd name="T6" fmla="*/ 1092 w 356"/>
                  <a:gd name="T7" fmla="*/ 6469 h 368"/>
                  <a:gd name="T8" fmla="*/ 0 w 356"/>
                  <a:gd name="T9" fmla="*/ 0 h 3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6"/>
                  <a:gd name="T16" fmla="*/ 0 h 368"/>
                  <a:gd name="T17" fmla="*/ 356 w 356"/>
                  <a:gd name="T18" fmla="*/ 368 h 3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6" h="368">
                    <a:moveTo>
                      <a:pt x="0" y="0"/>
                    </a:moveTo>
                    <a:lnTo>
                      <a:pt x="300" y="14"/>
                    </a:lnTo>
                    <a:lnTo>
                      <a:pt x="356" y="294"/>
                    </a:lnTo>
                    <a:lnTo>
                      <a:pt x="78" y="36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99"/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en-US"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118" name="Group 114">
              <a:extLst>
                <a:ext uri="{FF2B5EF4-FFF2-40B4-BE49-F238E27FC236}">
                  <a16:creationId xmlns:a16="http://schemas.microsoft.com/office/drawing/2014/main" id="{BE197375-B09C-9544-862A-5EFF09813978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5043" y="1828"/>
              <a:ext cx="404" cy="352"/>
              <a:chOff x="-44" y="1473"/>
              <a:chExt cx="981" cy="1105"/>
            </a:xfrm>
          </p:grpSpPr>
          <p:pic>
            <p:nvPicPr>
              <p:cNvPr id="125" name="Picture 115" descr="desktop_computer_stylized_medium">
                <a:extLst>
                  <a:ext uri="{FF2B5EF4-FFF2-40B4-BE49-F238E27FC236}">
                    <a16:creationId xmlns:a16="http://schemas.microsoft.com/office/drawing/2014/main" id="{82B1B488-72D3-4449-9A8A-F5D6F1F7C16F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-44" y="1473"/>
                <a:ext cx="981" cy="11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6" name="Freeform 116">
                <a:extLst>
                  <a:ext uri="{FF2B5EF4-FFF2-40B4-BE49-F238E27FC236}">
                    <a16:creationId xmlns:a16="http://schemas.microsoft.com/office/drawing/2014/main" id="{1474FD50-E0D5-8A49-AF23-C255D403B0EA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74" y="1579"/>
                <a:ext cx="477" cy="506"/>
              </a:xfrm>
              <a:custGeom>
                <a:avLst/>
                <a:gdLst>
                  <a:gd name="T0" fmla="*/ 0 w 356"/>
                  <a:gd name="T1" fmla="*/ 0 h 368"/>
                  <a:gd name="T2" fmla="*/ 4176 w 356"/>
                  <a:gd name="T3" fmla="*/ 248 h 368"/>
                  <a:gd name="T4" fmla="*/ 4954 w 356"/>
                  <a:gd name="T5" fmla="*/ 5173 h 368"/>
                  <a:gd name="T6" fmla="*/ 1092 w 356"/>
                  <a:gd name="T7" fmla="*/ 6469 h 368"/>
                  <a:gd name="T8" fmla="*/ 0 w 356"/>
                  <a:gd name="T9" fmla="*/ 0 h 3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6"/>
                  <a:gd name="T16" fmla="*/ 0 h 368"/>
                  <a:gd name="T17" fmla="*/ 356 w 356"/>
                  <a:gd name="T18" fmla="*/ 368 h 3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6" h="368">
                    <a:moveTo>
                      <a:pt x="0" y="0"/>
                    </a:moveTo>
                    <a:lnTo>
                      <a:pt x="300" y="14"/>
                    </a:lnTo>
                    <a:lnTo>
                      <a:pt x="356" y="294"/>
                    </a:lnTo>
                    <a:lnTo>
                      <a:pt x="78" y="36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99"/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en-US">
                  <a:cs typeface="Arial" panose="020B0604020202020204" pitchFamily="34" charset="0"/>
                </a:endParaRPr>
              </a:p>
            </p:txBody>
          </p:sp>
        </p:grpSp>
        <p:sp>
          <p:nvSpPr>
            <p:cNvPr id="119" name="Line 117">
              <a:extLst>
                <a:ext uri="{FF2B5EF4-FFF2-40B4-BE49-F238E27FC236}">
                  <a16:creationId xmlns:a16="http://schemas.microsoft.com/office/drawing/2014/main" id="{75763893-AE7A-8645-9BB6-85BDE305C8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510" y="1489"/>
              <a:ext cx="58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>
                <a:cs typeface="Arial" panose="020B0604020202020204" pitchFamily="34" charset="0"/>
              </a:endParaRPr>
            </a:p>
          </p:txBody>
        </p:sp>
        <p:grpSp>
          <p:nvGrpSpPr>
            <p:cNvPr id="120" name="Group 153">
              <a:extLst>
                <a:ext uri="{FF2B5EF4-FFF2-40B4-BE49-F238E27FC236}">
                  <a16:creationId xmlns:a16="http://schemas.microsoft.com/office/drawing/2014/main" id="{6FAACFBE-253B-3248-A8A4-B9B4C0D2B9D5}"/>
                </a:ext>
              </a:extLst>
            </p:cNvPr>
            <p:cNvGrpSpPr>
              <a:grpSpLocks/>
            </p:cNvGrpSpPr>
            <p:nvPr/>
          </p:nvGrpSpPr>
          <p:grpSpPr bwMode="auto">
            <a:xfrm flipH="1">
              <a:off x="5043" y="952"/>
              <a:ext cx="404" cy="352"/>
              <a:chOff x="-44" y="1473"/>
              <a:chExt cx="981" cy="1105"/>
            </a:xfrm>
          </p:grpSpPr>
          <p:pic>
            <p:nvPicPr>
              <p:cNvPr id="123" name="Picture 154" descr="desktop_computer_stylized_medium">
                <a:extLst>
                  <a:ext uri="{FF2B5EF4-FFF2-40B4-BE49-F238E27FC236}">
                    <a16:creationId xmlns:a16="http://schemas.microsoft.com/office/drawing/2014/main" id="{49E4F9F1-386B-B14C-97BB-06284EFB825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 flipH="1">
                <a:off x="-44" y="1473"/>
                <a:ext cx="981" cy="11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24" name="Freeform 155">
                <a:extLst>
                  <a:ext uri="{FF2B5EF4-FFF2-40B4-BE49-F238E27FC236}">
                    <a16:creationId xmlns:a16="http://schemas.microsoft.com/office/drawing/2014/main" id="{681A4C22-115E-0444-99B8-FA73760A0228}"/>
                  </a:ext>
                </a:extLst>
              </p:cNvPr>
              <p:cNvSpPr>
                <a:spLocks/>
              </p:cNvSpPr>
              <p:nvPr/>
            </p:nvSpPr>
            <p:spPr bwMode="auto">
              <a:xfrm flipH="1">
                <a:off x="374" y="1579"/>
                <a:ext cx="477" cy="506"/>
              </a:xfrm>
              <a:custGeom>
                <a:avLst/>
                <a:gdLst>
                  <a:gd name="T0" fmla="*/ 0 w 356"/>
                  <a:gd name="T1" fmla="*/ 0 h 368"/>
                  <a:gd name="T2" fmla="*/ 4176 w 356"/>
                  <a:gd name="T3" fmla="*/ 248 h 368"/>
                  <a:gd name="T4" fmla="*/ 4954 w 356"/>
                  <a:gd name="T5" fmla="*/ 5173 h 368"/>
                  <a:gd name="T6" fmla="*/ 1092 w 356"/>
                  <a:gd name="T7" fmla="*/ 6469 h 368"/>
                  <a:gd name="T8" fmla="*/ 0 w 356"/>
                  <a:gd name="T9" fmla="*/ 0 h 36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56"/>
                  <a:gd name="T16" fmla="*/ 0 h 368"/>
                  <a:gd name="T17" fmla="*/ 356 w 356"/>
                  <a:gd name="T18" fmla="*/ 368 h 36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56" h="368">
                    <a:moveTo>
                      <a:pt x="0" y="0"/>
                    </a:moveTo>
                    <a:lnTo>
                      <a:pt x="300" y="14"/>
                    </a:lnTo>
                    <a:lnTo>
                      <a:pt x="356" y="294"/>
                    </a:lnTo>
                    <a:lnTo>
                      <a:pt x="78" y="368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000099"/>
                  </a:gs>
                  <a:gs pos="100000">
                    <a:schemeClr val="bg1"/>
                  </a:gs>
                </a:gsLst>
                <a:lin ang="27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en-US">
                  <a:cs typeface="Arial" panose="020B0604020202020204" pitchFamily="34" charset="0"/>
                </a:endParaRPr>
              </a:p>
            </p:txBody>
          </p:sp>
        </p:grpSp>
        <p:pic>
          <p:nvPicPr>
            <p:cNvPr id="121" name="Picture 156" descr="skype_logo">
              <a:extLst>
                <a:ext uri="{FF2B5EF4-FFF2-40B4-BE49-F238E27FC236}">
                  <a16:creationId xmlns:a16="http://schemas.microsoft.com/office/drawing/2014/main" id="{FB6E2E68-DF32-2644-A81F-1E2E4C89954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5100" y="869"/>
              <a:ext cx="512" cy="2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" name="Text Box 99">
              <a:extLst>
                <a:ext uri="{FF2B5EF4-FFF2-40B4-BE49-F238E27FC236}">
                  <a16:creationId xmlns:a16="http://schemas.microsoft.com/office/drawing/2014/main" id="{86A5EE85-67EC-5E48-B187-6AFE77BC69E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152" y="731"/>
              <a:ext cx="504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r>
                <a:rPr lang="en-US" altLang="en-US" sz="1600" dirty="0">
                  <a:latin typeface="+mn-lt"/>
                  <a:cs typeface="Arial" panose="020B0604020202020204" pitchFamily="34" charset="0"/>
                </a:rPr>
                <a:t>10.0.0.3</a:t>
              </a:r>
            </a:p>
          </p:txBody>
        </p:sp>
      </p:grpSp>
      <p:sp>
        <p:nvSpPr>
          <p:cNvPr id="12" name="Freeform 61"/>
          <p:cNvSpPr>
            <a:spLocks/>
          </p:cNvSpPr>
          <p:nvPr/>
        </p:nvSpPr>
        <p:spPr bwMode="auto">
          <a:xfrm>
            <a:off x="2160829" y="4537939"/>
            <a:ext cx="3458430" cy="677926"/>
          </a:xfrm>
          <a:custGeom>
            <a:avLst/>
            <a:gdLst>
              <a:gd name="T0" fmla="*/ 0 w 1763"/>
              <a:gd name="T1" fmla="*/ 2147483647 h 322"/>
              <a:gd name="T2" fmla="*/ 2147483647 w 1763"/>
              <a:gd name="T3" fmla="*/ 2147483647 h 322"/>
              <a:gd name="T4" fmla="*/ 2147483647 w 1763"/>
              <a:gd name="T5" fmla="*/ 2147483647 h 322"/>
              <a:gd name="T6" fmla="*/ 2147483647 w 1763"/>
              <a:gd name="T7" fmla="*/ 0 h 322"/>
              <a:gd name="T8" fmla="*/ 0 60000 65536"/>
              <a:gd name="T9" fmla="*/ 0 60000 65536"/>
              <a:gd name="T10" fmla="*/ 0 60000 65536"/>
              <a:gd name="T11" fmla="*/ 0 60000 65536"/>
              <a:gd name="T12" fmla="*/ 0 w 1763"/>
              <a:gd name="T13" fmla="*/ 0 h 322"/>
              <a:gd name="T14" fmla="*/ 1763 w 1763"/>
              <a:gd name="T15" fmla="*/ 322 h 322"/>
              <a:gd name="connsiteX0" fmla="*/ 0 w 12357"/>
              <a:gd name="connsiteY0" fmla="*/ 3132 h 9550"/>
              <a:gd name="connsiteX1" fmla="*/ 8545 w 12357"/>
              <a:gd name="connsiteY1" fmla="*/ 9472 h 9550"/>
              <a:gd name="connsiteX2" fmla="*/ 11415 w 12357"/>
              <a:gd name="connsiteY2" fmla="*/ 6242 h 9550"/>
              <a:gd name="connsiteX3" fmla="*/ 12357 w 12357"/>
              <a:gd name="connsiteY3" fmla="*/ 0 h 9550"/>
              <a:gd name="connsiteX0" fmla="*/ 0 w 10000"/>
              <a:gd name="connsiteY0" fmla="*/ 3280 h 10000"/>
              <a:gd name="connsiteX1" fmla="*/ 6915 w 10000"/>
              <a:gd name="connsiteY1" fmla="*/ 9918 h 10000"/>
              <a:gd name="connsiteX2" fmla="*/ 9238 w 10000"/>
              <a:gd name="connsiteY2" fmla="*/ 6536 h 10000"/>
              <a:gd name="connsiteX3" fmla="*/ 10000 w 10000"/>
              <a:gd name="connsiteY3" fmla="*/ 0 h 10000"/>
              <a:gd name="connsiteX0" fmla="*/ 0 w 10000"/>
              <a:gd name="connsiteY0" fmla="*/ 3280 h 13274"/>
              <a:gd name="connsiteX1" fmla="*/ 3434 w 10000"/>
              <a:gd name="connsiteY1" fmla="*/ 13237 h 13274"/>
              <a:gd name="connsiteX2" fmla="*/ 9238 w 10000"/>
              <a:gd name="connsiteY2" fmla="*/ 6536 h 13274"/>
              <a:gd name="connsiteX3" fmla="*/ 10000 w 10000"/>
              <a:gd name="connsiteY3" fmla="*/ 0 h 13274"/>
              <a:gd name="connsiteX0" fmla="*/ 0 w 10000"/>
              <a:gd name="connsiteY0" fmla="*/ 3280 h 13237"/>
              <a:gd name="connsiteX1" fmla="*/ 3434 w 10000"/>
              <a:gd name="connsiteY1" fmla="*/ 13237 h 13237"/>
              <a:gd name="connsiteX2" fmla="*/ 9238 w 10000"/>
              <a:gd name="connsiteY2" fmla="*/ 6536 h 13237"/>
              <a:gd name="connsiteX3" fmla="*/ 10000 w 10000"/>
              <a:gd name="connsiteY3" fmla="*/ 0 h 13237"/>
              <a:gd name="connsiteX0" fmla="*/ 0 w 10000"/>
              <a:gd name="connsiteY0" fmla="*/ 3280 h 13808"/>
              <a:gd name="connsiteX1" fmla="*/ 3095 w 10000"/>
              <a:gd name="connsiteY1" fmla="*/ 13808 h 13808"/>
              <a:gd name="connsiteX2" fmla="*/ 9238 w 10000"/>
              <a:gd name="connsiteY2" fmla="*/ 6536 h 13808"/>
              <a:gd name="connsiteX3" fmla="*/ 10000 w 10000"/>
              <a:gd name="connsiteY3" fmla="*/ 0 h 13808"/>
              <a:gd name="connsiteX0" fmla="*/ 0 w 10000"/>
              <a:gd name="connsiteY0" fmla="*/ 3280 h 13887"/>
              <a:gd name="connsiteX1" fmla="*/ 3095 w 10000"/>
              <a:gd name="connsiteY1" fmla="*/ 13808 h 13887"/>
              <a:gd name="connsiteX2" fmla="*/ 9238 w 10000"/>
              <a:gd name="connsiteY2" fmla="*/ 6536 h 13887"/>
              <a:gd name="connsiteX3" fmla="*/ 10000 w 10000"/>
              <a:gd name="connsiteY3" fmla="*/ 0 h 13887"/>
              <a:gd name="connsiteX0" fmla="*/ 0 w 10000"/>
              <a:gd name="connsiteY0" fmla="*/ 3280 h 13887"/>
              <a:gd name="connsiteX1" fmla="*/ 3095 w 10000"/>
              <a:gd name="connsiteY1" fmla="*/ 13808 h 13887"/>
              <a:gd name="connsiteX2" fmla="*/ 9238 w 10000"/>
              <a:gd name="connsiteY2" fmla="*/ 6536 h 13887"/>
              <a:gd name="connsiteX3" fmla="*/ 10000 w 10000"/>
              <a:gd name="connsiteY3" fmla="*/ 0 h 13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000" h="13887">
                <a:moveTo>
                  <a:pt x="0" y="3280"/>
                </a:moveTo>
                <a:cubicBezTo>
                  <a:pt x="501" y="13816"/>
                  <a:pt x="878" y="12940"/>
                  <a:pt x="3095" y="13808"/>
                </a:cubicBezTo>
                <a:cubicBezTo>
                  <a:pt x="5312" y="14676"/>
                  <a:pt x="8724" y="8195"/>
                  <a:pt x="9238" y="6536"/>
                </a:cubicBezTo>
                <a:cubicBezTo>
                  <a:pt x="9752" y="4877"/>
                  <a:pt x="9876" y="2439"/>
                  <a:pt x="10000" y="0"/>
                </a:cubicBezTo>
              </a:path>
            </a:pathLst>
          </a:custGeom>
          <a:noFill/>
          <a:ln w="38100" cap="flat" cmpd="sng">
            <a:solidFill>
              <a:srgbClr val="CC0000"/>
            </a:solidFill>
            <a:prstDash val="solid"/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/>
          <a:lstStyle/>
          <a:p>
            <a:endParaRPr lang="en-US">
              <a:cs typeface="Arial" panose="020B0604020202020204" pitchFamily="34" charset="0"/>
            </a:endParaRPr>
          </a:p>
        </p:txBody>
      </p:sp>
      <p:sp>
        <p:nvSpPr>
          <p:cNvPr id="137" name="Text Box 63">
            <a:extLst>
              <a:ext uri="{FF2B5EF4-FFF2-40B4-BE49-F238E27FC236}">
                <a16:creationId xmlns:a16="http://schemas.microsoft.com/office/drawing/2014/main" id="{65AD016B-C54A-F440-BCE3-FCB2D7E520D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173917" y="6131705"/>
            <a:ext cx="5348726" cy="5691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lnSpc>
                <a:spcPct val="85000"/>
              </a:lnSpc>
            </a:pPr>
            <a:r>
              <a:rPr lang="en-US" altLang="en-US" sz="1800" b="1" i="1" dirty="0">
                <a:solidFill>
                  <a:srgbClr val="CC0000"/>
                </a:solidFill>
                <a:latin typeface="+mn-lt"/>
                <a:cs typeface="Arial" panose="020B0604020202020204" pitchFamily="34" charset="0"/>
              </a:rPr>
              <a:t>3.</a:t>
            </a:r>
            <a:r>
              <a:rPr lang="en-US" altLang="en-US" sz="1800" dirty="0">
                <a:latin typeface="+mn-lt"/>
                <a:cs typeface="Arial" panose="020B0604020202020204" pitchFamily="34" charset="0"/>
              </a:rPr>
              <a:t> both NATs are now willing to accept packets from their relay and forward them to the private hosts.</a:t>
            </a:r>
          </a:p>
        </p:txBody>
      </p:sp>
      <p:sp>
        <p:nvSpPr>
          <p:cNvPr id="138" name="Rectangular Callout 137">
            <a:extLst>
              <a:ext uri="{FF2B5EF4-FFF2-40B4-BE49-F238E27FC236}">
                <a16:creationId xmlns:a16="http://schemas.microsoft.com/office/drawing/2014/main" id="{F0FA65EF-9E36-024B-8D64-190837D298F9}"/>
              </a:ext>
            </a:extLst>
          </p:cNvPr>
          <p:cNvSpPr/>
          <p:nvPr/>
        </p:nvSpPr>
        <p:spPr>
          <a:xfrm>
            <a:off x="6660694" y="2933474"/>
            <a:ext cx="2497068" cy="790433"/>
          </a:xfrm>
          <a:prstGeom prst="wedgeRectCallout">
            <a:avLst>
              <a:gd name="adj1" fmla="val -75767"/>
              <a:gd name="adj2" fmla="val 10274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Must both clients connect to the same relay?</a:t>
            </a:r>
          </a:p>
        </p:txBody>
      </p: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641B8E5F-0D30-004A-96A6-B20DF022470A}"/>
              </a:ext>
            </a:extLst>
          </p:cNvPr>
          <p:cNvGrpSpPr/>
          <p:nvPr/>
        </p:nvGrpSpPr>
        <p:grpSpPr>
          <a:xfrm>
            <a:off x="8905385" y="2443845"/>
            <a:ext cx="738187" cy="740555"/>
            <a:chOff x="10763181" y="2345404"/>
            <a:chExt cx="1139517" cy="1083596"/>
          </a:xfrm>
        </p:grpSpPr>
        <p:sp>
          <p:nvSpPr>
            <p:cNvPr id="139" name="Octagon 138">
              <a:extLst>
                <a:ext uri="{FF2B5EF4-FFF2-40B4-BE49-F238E27FC236}">
                  <a16:creationId xmlns:a16="http://schemas.microsoft.com/office/drawing/2014/main" id="{00AC950A-40C8-AA45-9989-BA4C0C3ADD9B}"/>
                </a:ext>
              </a:extLst>
            </p:cNvPr>
            <p:cNvSpPr/>
            <p:nvPr/>
          </p:nvSpPr>
          <p:spPr>
            <a:xfrm>
              <a:off x="10763181" y="2345404"/>
              <a:ext cx="1139517" cy="1083596"/>
            </a:xfrm>
            <a:prstGeom prst="octagon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900"/>
            </a:p>
          </p:txBody>
        </p:sp>
        <p:sp>
          <p:nvSpPr>
            <p:cNvPr id="140" name="Octagon 139">
              <a:extLst>
                <a:ext uri="{FF2B5EF4-FFF2-40B4-BE49-F238E27FC236}">
                  <a16:creationId xmlns:a16="http://schemas.microsoft.com/office/drawing/2014/main" id="{E41908B0-007C-9647-BD75-8F4310C2FDDC}"/>
                </a:ext>
              </a:extLst>
            </p:cNvPr>
            <p:cNvSpPr/>
            <p:nvPr/>
          </p:nvSpPr>
          <p:spPr>
            <a:xfrm>
              <a:off x="10805912" y="2396681"/>
              <a:ext cx="1045509" cy="991382"/>
            </a:xfrm>
            <a:prstGeom prst="octagon">
              <a:avLst/>
            </a:prstGeom>
            <a:solidFill>
              <a:srgbClr val="C0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5DBC4EBF-4CCF-654D-A637-DE7F3638F9A8}"/>
                </a:ext>
              </a:extLst>
            </p:cNvPr>
            <p:cNvSpPr/>
            <p:nvPr/>
          </p:nvSpPr>
          <p:spPr>
            <a:xfrm>
              <a:off x="10763181" y="2345404"/>
              <a:ext cx="1139517" cy="10835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STOP</a:t>
              </a:r>
              <a:br>
                <a:rPr lang="en-US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05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and</a:t>
              </a:r>
              <a:br>
                <a:rPr lang="en-US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THINK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61262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1" grpId="0"/>
      <p:bldP spid="13" grpId="0" animBg="1"/>
      <p:bldP spid="14" grpId="0"/>
      <p:bldP spid="12" grpId="0" animBg="1"/>
      <p:bldP spid="137" grpId="0"/>
      <p:bldP spid="137" grpId="1"/>
      <p:bldP spid="13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Other benefits to NAT </a:t>
            </a:r>
            <a:r>
              <a:rPr lang="en-US" i="1" dirty="0"/>
              <a:t>(besides sharing scarce addresses)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Security</a:t>
            </a:r>
            <a:r>
              <a:rPr lang="en-US" dirty="0"/>
              <a:t>: local devices are not publicly reachable by “strangers.”</a:t>
            </a:r>
          </a:p>
          <a:p>
            <a:pPr lvl="1"/>
            <a:r>
              <a:rPr lang="en-US" dirty="0"/>
              <a:t>For an outside IP address to contact a local device, the local device must first send a packet to that outside address, causing the NAT to create a new public port mapping for the connection.</a:t>
            </a:r>
          </a:p>
          <a:p>
            <a:r>
              <a:rPr lang="en-US" b="1" dirty="0"/>
              <a:t>Configuration isolation</a:t>
            </a:r>
            <a:r>
              <a:rPr lang="en-US" dirty="0"/>
              <a:t>: ISP and public IP address can change without reconfiguring local devices.</a:t>
            </a:r>
          </a:p>
          <a:p>
            <a:r>
              <a:rPr lang="en-US" b="1" dirty="0"/>
              <a:t>Load balancing*</a:t>
            </a:r>
            <a:r>
              <a:rPr lang="en-US" dirty="0"/>
              <a:t>: NAT can be used to make several servers work in parallel to handle work destined for one IP address.</a:t>
            </a:r>
          </a:p>
          <a:p>
            <a:pPr lvl="1"/>
            <a:r>
              <a:rPr lang="en-US" dirty="0"/>
              <a:t>However, LB NAT works slightly differently that home NAT:</a:t>
            </a:r>
          </a:p>
          <a:p>
            <a:pPr lvl="1"/>
            <a:r>
              <a:rPr lang="en-US" dirty="0"/>
              <a:t>Create entries in the translation table in response to new </a:t>
            </a:r>
            <a:r>
              <a:rPr lang="en-US" b="1" dirty="0"/>
              <a:t>inbound</a:t>
            </a:r>
            <a:r>
              <a:rPr lang="en-US" dirty="0"/>
              <a:t> requests from the public.</a:t>
            </a:r>
          </a:p>
        </p:txBody>
      </p:sp>
    </p:spTree>
    <p:extLst>
      <p:ext uri="{BB962C8B-B14F-4D97-AF65-F5344CB8AC3E}">
        <p14:creationId xmlns:p14="http://schemas.microsoft.com/office/powerpoint/2010/main" val="33195046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NAT Load Balancer </a:t>
            </a:r>
            <a:r>
              <a:rPr lang="en-US" sz="3600" i="1" dirty="0"/>
              <a:t>(for scaling and fault tolerance)</a:t>
            </a:r>
            <a:endParaRPr lang="en-US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470" y="1146875"/>
            <a:ext cx="7141366" cy="559488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A type of NAT device that proxies requests to multiple equivalent servers.</a:t>
            </a:r>
          </a:p>
          <a:p>
            <a:pPr lvl="1"/>
            <a:r>
              <a:rPr lang="en-US" dirty="0"/>
              <a:t>Load balancer maintains IP address and port mappings, like a traditional NAT.</a:t>
            </a:r>
          </a:p>
          <a:p>
            <a:r>
              <a:rPr lang="en-US" dirty="0"/>
              <a:t>Makes multiple servers (with private IP addresses) appear like one big machine with one IP address.</a:t>
            </a:r>
          </a:p>
          <a:p>
            <a:r>
              <a:rPr lang="en-US" dirty="0"/>
              <a:t>Allows a single IP address to handle lots of requests: port mapping and relaying is easy, whereas responding to requests may require lots of computation or I/O.</a:t>
            </a:r>
          </a:p>
          <a:p>
            <a:r>
              <a:rPr lang="en-US" dirty="0"/>
              <a:t>Load balancer may monitor </a:t>
            </a:r>
            <a:r>
              <a:rPr lang="en-US" i="1" dirty="0"/>
              <a:t>health</a:t>
            </a:r>
            <a:r>
              <a:rPr lang="en-US" dirty="0"/>
              <a:t> and </a:t>
            </a:r>
            <a:r>
              <a:rPr lang="en-US" i="1" dirty="0"/>
              <a:t>load</a:t>
            </a:r>
            <a:r>
              <a:rPr lang="en-US" dirty="0"/>
              <a:t> of servers to inform its choice of server.</a:t>
            </a:r>
          </a:p>
          <a:p>
            <a:r>
              <a:rPr lang="en-US" dirty="0"/>
              <a:t>Called a "layer 4" (TCP/UDP) load balancer.</a:t>
            </a:r>
          </a:p>
        </p:txBody>
      </p:sp>
      <p:sp>
        <p:nvSpPr>
          <p:cNvPr id="20" name="Rectangle 19"/>
          <p:cNvSpPr/>
          <p:nvPr/>
        </p:nvSpPr>
        <p:spPr>
          <a:xfrm>
            <a:off x="7662443" y="3183037"/>
            <a:ext cx="4425455" cy="98384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2.2.2.2</a:t>
            </a:r>
            <a:r>
              <a:rPr lang="en-US" i="1" dirty="0">
                <a:solidFill>
                  <a:schemeClr val="tx1"/>
                </a:solidFill>
              </a:rPr>
              <a:t>:80</a:t>
            </a:r>
            <a:endParaRPr lang="en-US" dirty="0">
              <a:solidFill>
                <a:schemeClr val="tx1"/>
              </a:solidFill>
            </a:endParaRPr>
          </a:p>
          <a:p>
            <a:pPr algn="ctr"/>
            <a:r>
              <a:rPr lang="en-US" b="1" dirty="0">
                <a:solidFill>
                  <a:schemeClr val="tx1"/>
                </a:solidFill>
              </a:rPr>
              <a:t>Load Balancer</a:t>
            </a:r>
          </a:p>
          <a:p>
            <a:pPr algn="ctr"/>
            <a:r>
              <a:rPr lang="en-US" dirty="0">
                <a:solidFill>
                  <a:schemeClr val="tx1"/>
                </a:solidFill>
              </a:rPr>
              <a:t>10.0.0.1:1002      10.0.0.1:2302     10.0.0.1:5021</a:t>
            </a:r>
          </a:p>
        </p:txBody>
      </p:sp>
      <p:sp>
        <p:nvSpPr>
          <p:cNvPr id="21" name="Rectangle 20"/>
          <p:cNvSpPr/>
          <p:nvPr/>
        </p:nvSpPr>
        <p:spPr>
          <a:xfrm>
            <a:off x="7662443" y="1022563"/>
            <a:ext cx="1296365" cy="8808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Client 1</a:t>
            </a:r>
          </a:p>
          <a:p>
            <a:pPr algn="ctr"/>
            <a:r>
              <a:rPr lang="en-US" dirty="0"/>
              <a:t>4.4.4.4</a:t>
            </a:r>
            <a:r>
              <a:rPr lang="en-US" i="1" dirty="0"/>
              <a:t>:1230</a:t>
            </a:r>
          </a:p>
        </p:txBody>
      </p:sp>
      <p:sp>
        <p:nvSpPr>
          <p:cNvPr id="1057" name="Rectangle 1056"/>
          <p:cNvSpPr/>
          <p:nvPr/>
        </p:nvSpPr>
        <p:spPr>
          <a:xfrm>
            <a:off x="9111208" y="1040513"/>
            <a:ext cx="1273215" cy="8796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Client 2</a:t>
            </a:r>
          </a:p>
          <a:p>
            <a:pPr algn="ctr"/>
            <a:r>
              <a:rPr lang="en-US" dirty="0"/>
              <a:t>5.5.5.5</a:t>
            </a:r>
            <a:r>
              <a:rPr lang="en-US" i="1" dirty="0"/>
              <a:t>:3021</a:t>
            </a:r>
          </a:p>
        </p:txBody>
      </p:sp>
      <p:sp>
        <p:nvSpPr>
          <p:cNvPr id="1058" name="Rectangle 1057"/>
          <p:cNvSpPr/>
          <p:nvPr/>
        </p:nvSpPr>
        <p:spPr>
          <a:xfrm>
            <a:off x="10536823" y="1023739"/>
            <a:ext cx="1304081" cy="8964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/>
              <a:t>Client 3</a:t>
            </a:r>
          </a:p>
          <a:p>
            <a:pPr algn="ctr"/>
            <a:r>
              <a:rPr lang="en-US" dirty="0"/>
              <a:t>6.6.6.6</a:t>
            </a:r>
            <a:r>
              <a:rPr lang="en-US" i="1" dirty="0"/>
              <a:t>:9012</a:t>
            </a:r>
          </a:p>
        </p:txBody>
      </p:sp>
      <p:cxnSp>
        <p:nvCxnSpPr>
          <p:cNvPr id="30" name="Straight Arrow Connector 29"/>
          <p:cNvCxnSpPr>
            <a:cxnSpLocks/>
            <a:stCxn id="21" idx="2"/>
          </p:cNvCxnSpPr>
          <p:nvPr/>
        </p:nvCxnSpPr>
        <p:spPr>
          <a:xfrm>
            <a:off x="8310626" y="1903415"/>
            <a:ext cx="922117" cy="1279622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9" name="Straight Arrow Connector 1058"/>
          <p:cNvCxnSpPr>
            <a:stCxn id="1057" idx="2"/>
            <a:endCxn id="20" idx="0"/>
          </p:cNvCxnSpPr>
          <p:nvPr/>
        </p:nvCxnSpPr>
        <p:spPr>
          <a:xfrm>
            <a:off x="9747816" y="1920189"/>
            <a:ext cx="127355" cy="1262848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0" name="Straight Arrow Connector 1059"/>
          <p:cNvCxnSpPr>
            <a:cxnSpLocks/>
            <a:stCxn id="1058" idx="2"/>
          </p:cNvCxnSpPr>
          <p:nvPr/>
        </p:nvCxnSpPr>
        <p:spPr>
          <a:xfrm flipH="1">
            <a:off x="10539716" y="1920189"/>
            <a:ext cx="649148" cy="1279622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5" name="Rectangle 1064"/>
          <p:cNvSpPr/>
          <p:nvPr/>
        </p:nvSpPr>
        <p:spPr>
          <a:xfrm>
            <a:off x="8055982" y="5118362"/>
            <a:ext cx="1296365" cy="880852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10.0.0.2</a:t>
            </a:r>
            <a:r>
              <a:rPr lang="en-US" i="1" dirty="0"/>
              <a:t>:80</a:t>
            </a:r>
          </a:p>
          <a:p>
            <a:pPr algn="ctr"/>
            <a:r>
              <a:rPr lang="en-US" b="1" dirty="0"/>
              <a:t>Server A</a:t>
            </a:r>
          </a:p>
        </p:txBody>
      </p:sp>
      <p:sp>
        <p:nvSpPr>
          <p:cNvPr id="1090" name="Rectangle 1089"/>
          <p:cNvSpPr/>
          <p:nvPr/>
        </p:nvSpPr>
        <p:spPr>
          <a:xfrm>
            <a:off x="9888640" y="5118362"/>
            <a:ext cx="1296365" cy="880852"/>
          </a:xfrm>
          <a:prstGeom prst="rect">
            <a:avLst/>
          </a:prstGeom>
          <a:solidFill>
            <a:schemeClr val="accent4">
              <a:lumMod val="5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10.0.0.3</a:t>
            </a:r>
            <a:r>
              <a:rPr lang="en-US" i="1" dirty="0"/>
              <a:t>:80</a:t>
            </a:r>
          </a:p>
          <a:p>
            <a:pPr algn="ctr"/>
            <a:r>
              <a:rPr lang="en-US" b="1" dirty="0"/>
              <a:t>Server B</a:t>
            </a:r>
          </a:p>
        </p:txBody>
      </p:sp>
      <p:cxnSp>
        <p:nvCxnSpPr>
          <p:cNvPr id="1091" name="Straight Arrow Connector 1090"/>
          <p:cNvCxnSpPr>
            <a:endCxn id="1065" idx="0"/>
          </p:cNvCxnSpPr>
          <p:nvPr/>
        </p:nvCxnSpPr>
        <p:spPr>
          <a:xfrm>
            <a:off x="8507395" y="4166886"/>
            <a:ext cx="196770" cy="951476"/>
          </a:xfrm>
          <a:prstGeom prst="straightConnector1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3" name="Straight Arrow Connector 1102"/>
          <p:cNvCxnSpPr>
            <a:stCxn id="20" idx="2"/>
            <a:endCxn id="1090" idx="0"/>
          </p:cNvCxnSpPr>
          <p:nvPr/>
        </p:nvCxnSpPr>
        <p:spPr>
          <a:xfrm>
            <a:off x="9875171" y="4166886"/>
            <a:ext cx="661652" cy="951476"/>
          </a:xfrm>
          <a:prstGeom prst="straightConnector1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4" name="Straight Arrow Connector 1123"/>
          <p:cNvCxnSpPr/>
          <p:nvPr/>
        </p:nvCxnSpPr>
        <p:spPr>
          <a:xfrm flipH="1">
            <a:off x="8854636" y="4166886"/>
            <a:ext cx="2421037" cy="951476"/>
          </a:xfrm>
          <a:prstGeom prst="straightConnector1">
            <a:avLst/>
          </a:prstGeom>
          <a:ln w="28575"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5" name="Straight Arrow Connector 1124"/>
          <p:cNvCxnSpPr/>
          <p:nvPr/>
        </p:nvCxnSpPr>
        <p:spPr>
          <a:xfrm flipH="1">
            <a:off x="8492929" y="3216585"/>
            <a:ext cx="677600" cy="950301"/>
          </a:xfrm>
          <a:prstGeom prst="straightConnector1">
            <a:avLst/>
          </a:prstGeom>
          <a:ln w="76200">
            <a:solidFill>
              <a:srgbClr val="DC5CDA">
                <a:alpha val="50196"/>
              </a:srgbClr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6" name="Straight Arrow Connector 1125"/>
          <p:cNvCxnSpPr>
            <a:stCxn id="20" idx="0"/>
          </p:cNvCxnSpPr>
          <p:nvPr/>
        </p:nvCxnSpPr>
        <p:spPr>
          <a:xfrm flipH="1">
            <a:off x="9855845" y="3183037"/>
            <a:ext cx="19326" cy="983849"/>
          </a:xfrm>
          <a:prstGeom prst="straightConnector1">
            <a:avLst/>
          </a:prstGeom>
          <a:ln w="76200">
            <a:solidFill>
              <a:srgbClr val="DC5CDA">
                <a:alpha val="50196"/>
              </a:srgbClr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7" name="Straight Arrow Connector 1126"/>
          <p:cNvCxnSpPr/>
          <p:nvPr/>
        </p:nvCxnSpPr>
        <p:spPr>
          <a:xfrm>
            <a:off x="10597586" y="3211510"/>
            <a:ext cx="587419" cy="947577"/>
          </a:xfrm>
          <a:prstGeom prst="straightConnector1">
            <a:avLst/>
          </a:prstGeom>
          <a:ln w="76200">
            <a:solidFill>
              <a:srgbClr val="DC5CDA">
                <a:alpha val="50196"/>
              </a:srgbClr>
            </a:solidFill>
            <a:prstDash val="solid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924889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288824-0BD9-2942-96EE-F8E746E037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Multiple kinds of load balancers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0C5F5A-3545-2344-89A7-B878B9E164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NAT LB </a:t>
            </a:r>
            <a:r>
              <a:rPr lang="en-US" dirty="0"/>
              <a:t>forwards individual packets and just maps ports.</a:t>
            </a:r>
          </a:p>
          <a:p>
            <a:r>
              <a:rPr lang="en-US" b="1" dirty="0"/>
              <a:t>HTTP Reverse Proxy </a:t>
            </a:r>
            <a:r>
              <a:rPr lang="en-US" dirty="0"/>
              <a:t>relays full HTTP requests.</a:t>
            </a:r>
            <a:endParaRPr lang="en-US" b="1" dirty="0"/>
          </a:p>
          <a:p>
            <a:r>
              <a:rPr lang="en-US" b="1" dirty="0"/>
              <a:t>DNS LB </a:t>
            </a:r>
            <a:r>
              <a:rPr lang="en-US" dirty="0"/>
              <a:t>directs users to different IP addresses.</a:t>
            </a:r>
          </a:p>
          <a:p>
            <a:r>
              <a:rPr lang="en-US" b="1" dirty="0"/>
              <a:t>IP Anycast </a:t>
            </a:r>
            <a:r>
              <a:rPr lang="en-US" dirty="0"/>
              <a:t>assigns one IP address to multiple machines around the world, and the closest one accepts the traffic (covered in next chapter).</a:t>
            </a:r>
          </a:p>
          <a:p>
            <a:endParaRPr lang="en-US" dirty="0"/>
          </a:p>
          <a:p>
            <a:r>
              <a:rPr lang="en-US" dirty="0"/>
              <a:t>Take CS-310 Scalable Software Architectures for more details on </a:t>
            </a:r>
            <a:r>
              <a:rPr lang="en-US" dirty="0" err="1"/>
              <a:t>LBs.</a:t>
            </a:r>
            <a:endParaRPr lang="en-US" dirty="0"/>
          </a:p>
          <a:p>
            <a:endParaRPr lang="en-US" dirty="0"/>
          </a:p>
        </p:txBody>
      </p:sp>
      <p:sp>
        <p:nvSpPr>
          <p:cNvPr id="4" name="Right Brace 3">
            <a:extLst>
              <a:ext uri="{FF2B5EF4-FFF2-40B4-BE49-F238E27FC236}">
                <a16:creationId xmlns:a16="http://schemas.microsoft.com/office/drawing/2014/main" id="{A19D8CF3-E99C-BB4E-8C40-4FFA7565244E}"/>
              </a:ext>
            </a:extLst>
          </p:cNvPr>
          <p:cNvSpPr/>
          <p:nvPr/>
        </p:nvSpPr>
        <p:spPr>
          <a:xfrm>
            <a:off x="8870734" y="1786759"/>
            <a:ext cx="336330" cy="1019503"/>
          </a:xfrm>
          <a:prstGeom prst="rightBrace">
            <a:avLst>
              <a:gd name="adj1" fmla="val 30782"/>
              <a:gd name="adj2" fmla="val 50000"/>
            </a:avLst>
          </a:prstGeom>
          <a:ln w="19050">
            <a:solidFill>
              <a:schemeClr val="accent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2293061-E09F-6942-9822-4C3D02733CC8}"/>
              </a:ext>
            </a:extLst>
          </p:cNvPr>
          <p:cNvSpPr txBox="1"/>
          <p:nvPr/>
        </p:nvSpPr>
        <p:spPr>
          <a:xfrm>
            <a:off x="9309140" y="1786759"/>
            <a:ext cx="20915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Content Delivery Networks (CDNs) combine these two.</a:t>
            </a:r>
          </a:p>
        </p:txBody>
      </p:sp>
    </p:spTree>
    <p:extLst>
      <p:ext uri="{BB962C8B-B14F-4D97-AF65-F5344CB8AC3E}">
        <p14:creationId xmlns:p14="http://schemas.microsoft.com/office/powerpoint/2010/main" val="39961857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E73BE5-94E3-0A4A-9FB2-C439B7C89E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Middleboxes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A95D7F-5185-854C-9571-6BDF77F09A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Middleboxes</a:t>
            </a:r>
            <a:r>
              <a:rPr lang="en-US" dirty="0"/>
              <a:t> are the category of network devices that transform, filter, or inspect packets but are not routers (not just forwarding).  </a:t>
            </a:r>
            <a:r>
              <a:rPr lang="en-US" dirty="0" err="1"/>
              <a:t>Eg.</a:t>
            </a:r>
            <a:r>
              <a:rPr lang="en-US" dirty="0"/>
              <a:t>:</a:t>
            </a:r>
          </a:p>
          <a:p>
            <a:r>
              <a:rPr lang="en-US" dirty="0"/>
              <a:t>Network Address Translators (</a:t>
            </a:r>
            <a:r>
              <a:rPr lang="en-US" b="1" dirty="0"/>
              <a:t>NATs</a:t>
            </a:r>
            <a:r>
              <a:rPr lang="en-US" dirty="0"/>
              <a:t>)</a:t>
            </a:r>
          </a:p>
          <a:p>
            <a:r>
              <a:rPr lang="en-US" b="1" dirty="0"/>
              <a:t>Load Balancers</a:t>
            </a:r>
          </a:p>
          <a:p>
            <a:r>
              <a:rPr lang="en-US" b="1" dirty="0"/>
              <a:t>Firewalls</a:t>
            </a:r>
            <a:r>
              <a:rPr lang="en-US" dirty="0"/>
              <a:t> drop traffic using simple rules:</a:t>
            </a:r>
          </a:p>
          <a:p>
            <a:pPr lvl="1"/>
            <a:r>
              <a:rPr lang="en-US" dirty="0"/>
              <a:t>Certain ports or source addresses may be blocked.  </a:t>
            </a:r>
            <a:r>
              <a:rPr lang="en-US" dirty="0" err="1"/>
              <a:t>Eg.</a:t>
            </a:r>
            <a:r>
              <a:rPr lang="en-US" dirty="0"/>
              <a:t>, censor a domain.</a:t>
            </a:r>
          </a:p>
          <a:p>
            <a:r>
              <a:rPr lang="en-US" b="1" dirty="0"/>
              <a:t>Deep Packet Inspection </a:t>
            </a:r>
            <a:r>
              <a:rPr lang="en-US" dirty="0"/>
              <a:t>firewalls looks for app-specific behavior.</a:t>
            </a:r>
          </a:p>
          <a:p>
            <a:pPr lvl="1"/>
            <a:r>
              <a:rPr lang="en-US" dirty="0"/>
              <a:t>For example, access </a:t>
            </a:r>
            <a:r>
              <a:rPr lang="en-US" dirty="0" err="1"/>
              <a:t>Wordpress</a:t>
            </a:r>
            <a:r>
              <a:rPr lang="en-US" dirty="0"/>
              <a:t> admin page with HTTP GET /wp-admin</a:t>
            </a:r>
          </a:p>
          <a:p>
            <a:pPr lvl="1"/>
            <a:r>
              <a:rPr lang="en-US" dirty="0"/>
              <a:t>Censor certain search terms on a permitted website.</a:t>
            </a:r>
          </a:p>
          <a:p>
            <a:r>
              <a:rPr lang="en-US" b="1" dirty="0"/>
              <a:t>Intrusion Detection Systems </a:t>
            </a:r>
            <a:r>
              <a:rPr lang="en-US" dirty="0"/>
              <a:t>(like firewalls, but more long-term)</a:t>
            </a:r>
          </a:p>
          <a:p>
            <a:pPr lvl="1"/>
            <a:r>
              <a:rPr lang="en-US" dirty="0"/>
              <a:t>Gather traffic information for offline analysis to detect multi-step attacks.</a:t>
            </a:r>
          </a:p>
        </p:txBody>
      </p:sp>
    </p:spTree>
    <p:extLst>
      <p:ext uri="{BB962C8B-B14F-4D97-AF65-F5344CB8AC3E}">
        <p14:creationId xmlns:p14="http://schemas.microsoft.com/office/powerpoint/2010/main" val="408792721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92B20-C39E-204B-BB03-37E0B91F0A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Intermission</a:t>
            </a:r>
            <a:br>
              <a:rPr lang="en-US" dirty="0"/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C2B9A6-0AE2-064F-B3AF-F094C56BF03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6010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IPv6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much better solution than NAT for the IPv4 address shortage.</a:t>
            </a:r>
          </a:p>
          <a:p>
            <a:r>
              <a:rPr lang="en-US" dirty="0"/>
              <a:t>Uses 128-bit addresses instead of 32-bit.</a:t>
            </a:r>
          </a:p>
          <a:p>
            <a:pPr lvl="1"/>
            <a:r>
              <a:rPr lang="en-US" sz="3200" dirty="0"/>
              <a:t>Expressed in hex:</a:t>
            </a:r>
            <a:br>
              <a:rPr lang="en-US" sz="3200" dirty="0"/>
            </a:br>
            <a:r>
              <a:rPr lang="en-US" sz="3200" dirty="0"/>
              <a:t>	</a:t>
            </a:r>
            <a:r>
              <a:rPr lang="en-US" sz="3200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a39b:239e:ffff:29a2:0021:20f1:aaa2:2112</a:t>
            </a:r>
          </a:p>
          <a:p>
            <a:r>
              <a:rPr lang="en-US" dirty="0"/>
              <a:t>Invented in early 1990s when IPv4 address shortage was foreseen.</a:t>
            </a:r>
          </a:p>
          <a:p>
            <a:r>
              <a:rPr lang="en-US" dirty="0"/>
              <a:t>27 years later, IPv6 is slowly being adopted.</a:t>
            </a:r>
          </a:p>
          <a:p>
            <a:r>
              <a:rPr lang="en-US" dirty="0"/>
              <a:t>But IPv4 is still the standard, with NAT being used extensively.</a:t>
            </a:r>
          </a:p>
        </p:txBody>
      </p:sp>
    </p:spTree>
    <p:extLst>
      <p:ext uri="{BB962C8B-B14F-4D97-AF65-F5344CB8AC3E}">
        <p14:creationId xmlns:p14="http://schemas.microsoft.com/office/powerpoint/2010/main" val="24983416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DD5BF7-2D1E-2A4E-9594-8D2D853F8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Adoption of IPv6: </a:t>
            </a:r>
            <a:r>
              <a:rPr lang="en-US" sz="3100" dirty="0">
                <a:hlinkClick r:id="rId2"/>
              </a:rPr>
              <a:t>https://www.google.com/intl/en/ipv6/statistics.html</a:t>
            </a:r>
            <a:endParaRPr lang="en-US" dirty="0"/>
          </a:p>
        </p:txBody>
      </p:sp>
      <p:pic>
        <p:nvPicPr>
          <p:cNvPr id="5" name="Content Placeholder 4" descr="Chart, line chart&#10;&#10;Description automatically generated">
            <a:extLst>
              <a:ext uri="{FF2B5EF4-FFF2-40B4-BE49-F238E27FC236}">
                <a16:creationId xmlns:a16="http://schemas.microsoft.com/office/drawing/2014/main" id="{9FA726FC-7F5A-7D4B-AAE9-931B881D892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296890" y="1146175"/>
            <a:ext cx="7572820" cy="5595938"/>
          </a:xfrm>
        </p:spPr>
      </p:pic>
    </p:spTree>
    <p:extLst>
      <p:ext uri="{BB962C8B-B14F-4D97-AF65-F5344CB8AC3E}">
        <p14:creationId xmlns:p14="http://schemas.microsoft.com/office/powerpoint/2010/main" val="24382936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Last Lecture: IPv4 Addressing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i="1" dirty="0">
                <a:solidFill>
                  <a:schemeClr val="accent6"/>
                </a:solidFill>
              </a:rPr>
              <a:t>IP routing </a:t>
            </a:r>
            <a:r>
              <a:rPr lang="en-US" dirty="0"/>
              <a:t>gets packets to their destination on the net.</a:t>
            </a:r>
          </a:p>
          <a:p>
            <a:r>
              <a:rPr lang="en-US" dirty="0"/>
              <a:t>Each router has a </a:t>
            </a:r>
            <a:r>
              <a:rPr lang="en-US" i="1" dirty="0">
                <a:solidFill>
                  <a:schemeClr val="accent6"/>
                </a:solidFill>
              </a:rPr>
              <a:t>forwarding table </a:t>
            </a:r>
            <a:r>
              <a:rPr lang="en-US" dirty="0"/>
              <a:t>mapping addresses → outbound links.</a:t>
            </a:r>
          </a:p>
          <a:p>
            <a:pPr lvl="1"/>
            <a:r>
              <a:rPr lang="en-US" dirty="0"/>
              <a:t>Uses </a:t>
            </a:r>
            <a:r>
              <a:rPr lang="en-US" i="1" dirty="0"/>
              <a:t>longest prefix matching</a:t>
            </a:r>
            <a:r>
              <a:rPr lang="en-US" dirty="0"/>
              <a:t>.</a:t>
            </a:r>
          </a:p>
          <a:p>
            <a:r>
              <a:rPr lang="en-US" dirty="0"/>
              <a:t>IPv4 </a:t>
            </a:r>
            <a:r>
              <a:rPr lang="en-US" i="1" dirty="0">
                <a:solidFill>
                  <a:schemeClr val="accent6"/>
                </a:solidFill>
              </a:rPr>
              <a:t>fragments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/>
              <a:t>packets larger than </a:t>
            </a:r>
            <a:r>
              <a:rPr lang="en-US" i="1" dirty="0">
                <a:solidFill>
                  <a:schemeClr val="accent6"/>
                </a:solidFill>
              </a:rPr>
              <a:t>MTU</a:t>
            </a:r>
            <a:r>
              <a:rPr lang="en-US" dirty="0"/>
              <a:t>.  Are reassembled at the destination.</a:t>
            </a:r>
          </a:p>
          <a:p>
            <a:r>
              <a:rPr lang="en-US" dirty="0"/>
              <a:t>IPv4 header is 20 bytes (UDP header is 8 bytes or TCP header is 20 bytes)</a:t>
            </a:r>
          </a:p>
          <a:p>
            <a:r>
              <a:rPr lang="en-US" dirty="0"/>
              <a:t>IP </a:t>
            </a:r>
            <a:r>
              <a:rPr lang="en-US" i="1" dirty="0">
                <a:solidFill>
                  <a:schemeClr val="accent6"/>
                </a:solidFill>
              </a:rPr>
              <a:t>subnets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/>
              <a:t>define ranges of address that can communicate directly</a:t>
            </a:r>
          </a:p>
          <a:p>
            <a:pPr lvl="1"/>
            <a:r>
              <a:rPr lang="en-US" i="1" dirty="0">
                <a:solidFill>
                  <a:schemeClr val="accent6"/>
                </a:solidFill>
              </a:rPr>
              <a:t>CIDR notation </a:t>
            </a:r>
            <a:r>
              <a:rPr lang="en-US" dirty="0"/>
              <a:t>(123.100.16.0/28) specifies a range of addresses</a:t>
            </a:r>
          </a:p>
          <a:p>
            <a:pPr lvl="2"/>
            <a:r>
              <a:rPr lang="en-US" dirty="0"/>
              <a:t>Used both for specifying subnets and for routing rules.</a:t>
            </a:r>
          </a:p>
          <a:p>
            <a:pPr lvl="2"/>
            <a:r>
              <a:rPr lang="en-US" dirty="0"/>
              <a:t>/28 or 255.255.255.240 is called a </a:t>
            </a:r>
            <a:r>
              <a:rPr lang="en-US" i="1" dirty="0">
                <a:solidFill>
                  <a:schemeClr val="accent6"/>
                </a:solidFill>
              </a:rPr>
              <a:t>subnet mask</a:t>
            </a:r>
            <a:r>
              <a:rPr lang="en-US" dirty="0"/>
              <a:t>.</a:t>
            </a:r>
          </a:p>
          <a:p>
            <a:r>
              <a:rPr lang="en-US" dirty="0"/>
              <a:t>Host’s IP configuration is: </a:t>
            </a:r>
            <a:r>
              <a:rPr lang="en-US" i="1" dirty="0"/>
              <a:t>address</a:t>
            </a:r>
            <a:r>
              <a:rPr lang="en-US" dirty="0"/>
              <a:t>, </a:t>
            </a:r>
            <a:r>
              <a:rPr lang="en-US" i="1" dirty="0"/>
              <a:t>subnet mask</a:t>
            </a:r>
            <a:r>
              <a:rPr lang="en-US" dirty="0"/>
              <a:t>, </a:t>
            </a:r>
            <a:r>
              <a:rPr lang="en-US" i="1" dirty="0"/>
              <a:t>gateway</a:t>
            </a:r>
            <a:r>
              <a:rPr lang="en-US" dirty="0"/>
              <a:t>, and </a:t>
            </a:r>
            <a:r>
              <a:rPr lang="en-US" i="1" dirty="0"/>
              <a:t>DNS server</a:t>
            </a:r>
            <a:endParaRPr lang="en-US" dirty="0"/>
          </a:p>
          <a:p>
            <a:pPr lvl="1"/>
            <a:r>
              <a:rPr lang="en-US" i="1" dirty="0">
                <a:solidFill>
                  <a:schemeClr val="accent6"/>
                </a:solidFill>
              </a:rPr>
              <a:t>Gateway</a:t>
            </a:r>
            <a:r>
              <a:rPr lang="en-US" i="1" dirty="0"/>
              <a:t> </a:t>
            </a:r>
            <a:r>
              <a:rPr lang="en-US" dirty="0"/>
              <a:t>is IP address of the router who will route packets outside the subnet</a:t>
            </a:r>
          </a:p>
          <a:p>
            <a:pPr lvl="1"/>
            <a:r>
              <a:rPr lang="en-US" i="1" dirty="0">
                <a:solidFill>
                  <a:schemeClr val="accent6"/>
                </a:solidFill>
              </a:rPr>
              <a:t>DHCP</a:t>
            </a:r>
            <a:r>
              <a:rPr lang="en-US" i="1" dirty="0"/>
              <a:t> </a:t>
            </a:r>
            <a:r>
              <a:rPr lang="en-US" dirty="0"/>
              <a:t>allows newly-arriving machines to request an IP configuration.</a:t>
            </a:r>
          </a:p>
        </p:txBody>
      </p:sp>
    </p:spTree>
    <p:extLst>
      <p:ext uri="{BB962C8B-B14F-4D97-AF65-F5344CB8AC3E}">
        <p14:creationId xmlns:p14="http://schemas.microsoft.com/office/powerpoint/2010/main" val="18165077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IPv6 address notation rules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Groups of zeros can be replaced with “::”</a:t>
            </a:r>
          </a:p>
          <a:p>
            <a:pPr lvl="1"/>
            <a:r>
              <a:rPr lang="en-US" dirty="0"/>
              <a:t>Can only use “::” once</a:t>
            </a:r>
          </a:p>
          <a:p>
            <a:r>
              <a:rPr lang="en-US" dirty="0"/>
              <a:t>Leading zeros within each 16-bit group can be omitted.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0000:0000:0000:0000:0000:0000:0000:0001 → ::1 </a:t>
            </a:r>
            <a:r>
              <a:rPr lang="en-US" sz="2400" dirty="0">
                <a:ea typeface="Courier New" charset="0"/>
                <a:cs typeface="Courier New" charset="0"/>
              </a:rPr>
              <a:t>(localhost)</a:t>
            </a:r>
          </a:p>
          <a:p>
            <a:pPr marL="0" indent="0">
              <a:buNone/>
            </a:pP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2345:1001:0023:1003:0000:0000:0000:0000 → 2345:1001:23:1003::</a:t>
            </a:r>
          </a:p>
          <a:p>
            <a:pPr marL="0" indent="0">
              <a:buNone/>
            </a:pPr>
            <a:r>
              <a:rPr lang="en-US" sz="2400" dirty="0">
                <a:latin typeface="Courier New" charset="0"/>
                <a:ea typeface="Courier New" charset="0"/>
                <a:cs typeface="Courier New" charset="0"/>
              </a:rPr>
              <a:t>aecb:0222:0000:0000:0000:0000:0000:0010 → aecb:222::10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698091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471" y="154983"/>
            <a:ext cx="2425165" cy="1370975"/>
          </a:xfrm>
        </p:spPr>
        <p:txBody>
          <a:bodyPr>
            <a:normAutofit/>
          </a:bodyPr>
          <a:lstStyle/>
          <a:p>
            <a:r>
              <a:rPr lang="en-US"/>
              <a:t>IPv4 datagram</a:t>
            </a:r>
            <a:endParaRPr lang="en-US" dirty="0"/>
          </a:p>
        </p:txBody>
      </p:sp>
      <p:grpSp>
        <p:nvGrpSpPr>
          <p:cNvPr id="4" name="Group 55"/>
          <p:cNvGrpSpPr>
            <a:grpSpLocks/>
          </p:cNvGrpSpPr>
          <p:nvPr/>
        </p:nvGrpSpPr>
        <p:grpSpPr bwMode="auto">
          <a:xfrm>
            <a:off x="5130045" y="-20603"/>
            <a:ext cx="5192439" cy="6700243"/>
            <a:chOff x="1929" y="607"/>
            <a:chExt cx="2600" cy="3355"/>
          </a:xfrm>
        </p:grpSpPr>
        <p:sp>
          <p:nvSpPr>
            <p:cNvPr id="5" name="Rectangle 4"/>
            <p:cNvSpPr>
              <a:spLocks noChangeArrowheads="1"/>
            </p:cNvSpPr>
            <p:nvPr/>
          </p:nvSpPr>
          <p:spPr bwMode="auto">
            <a:xfrm>
              <a:off x="2040" y="868"/>
              <a:ext cx="2489" cy="3039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endParaRPr lang="en-US" altLang="en-US">
                <a:latin typeface="+mn-lt"/>
              </a:endParaRPr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1980" y="935"/>
              <a:ext cx="2489" cy="3027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endParaRPr lang="en-US" altLang="en-US" sz="3200">
                <a:latin typeface="+mn-lt"/>
              </a:endParaRPr>
            </a:p>
          </p:txBody>
        </p:sp>
        <p:sp>
          <p:nvSpPr>
            <p:cNvPr id="7" name="Text Box 6"/>
            <p:cNvSpPr txBox="1">
              <a:spLocks noChangeArrowheads="1"/>
            </p:cNvSpPr>
            <p:nvPr/>
          </p:nvSpPr>
          <p:spPr bwMode="auto">
            <a:xfrm>
              <a:off x="1964" y="973"/>
              <a:ext cx="297" cy="2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en-US" altLang="en-US">
                  <a:latin typeface="+mn-lt"/>
                </a:rPr>
                <a:t>ver</a:t>
              </a:r>
              <a:endParaRPr lang="en-US" altLang="en-US" sz="3200">
                <a:latin typeface="+mn-lt"/>
              </a:endParaRPr>
            </a:p>
          </p:txBody>
        </p:sp>
        <p:sp>
          <p:nvSpPr>
            <p:cNvPr id="8" name="Text Box 7"/>
            <p:cNvSpPr txBox="1">
              <a:spLocks noChangeArrowheads="1"/>
            </p:cNvSpPr>
            <p:nvPr/>
          </p:nvSpPr>
          <p:spPr bwMode="auto">
            <a:xfrm>
              <a:off x="3534" y="977"/>
              <a:ext cx="563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en-US" altLang="en-US">
                  <a:latin typeface="+mn-lt"/>
                </a:rPr>
                <a:t>length</a:t>
              </a:r>
            </a:p>
          </p:txBody>
        </p:sp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1988" y="1261"/>
              <a:ext cx="2486" cy="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2400"/>
            </a:p>
          </p:txBody>
        </p:sp>
        <p:sp>
          <p:nvSpPr>
            <p:cNvPr id="10" name="Line 9"/>
            <p:cNvSpPr>
              <a:spLocks noChangeShapeType="1"/>
            </p:cNvSpPr>
            <p:nvPr/>
          </p:nvSpPr>
          <p:spPr bwMode="auto">
            <a:xfrm flipH="1" flipV="1">
              <a:off x="3210" y="941"/>
              <a:ext cx="0" cy="31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2400"/>
            </a:p>
          </p:txBody>
        </p:sp>
        <p:sp>
          <p:nvSpPr>
            <p:cNvPr id="11" name="Text Box 10"/>
            <p:cNvSpPr txBox="1">
              <a:spLocks noChangeArrowheads="1"/>
            </p:cNvSpPr>
            <p:nvPr/>
          </p:nvSpPr>
          <p:spPr bwMode="auto">
            <a:xfrm>
              <a:off x="2930" y="607"/>
              <a:ext cx="525" cy="2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en-US" altLang="en-US">
                  <a:latin typeface="+mn-lt"/>
                </a:rPr>
                <a:t>32 bits</a:t>
              </a:r>
              <a:endParaRPr lang="en-US" altLang="en-US" sz="3200">
                <a:latin typeface="+mn-lt"/>
              </a:endParaRPr>
            </a:p>
          </p:txBody>
        </p:sp>
        <p:sp>
          <p:nvSpPr>
            <p:cNvPr id="12" name="Line 11"/>
            <p:cNvSpPr>
              <a:spLocks noChangeShapeType="1"/>
            </p:cNvSpPr>
            <p:nvPr/>
          </p:nvSpPr>
          <p:spPr bwMode="auto">
            <a:xfrm>
              <a:off x="3552" y="762"/>
              <a:ext cx="899" cy="3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2400"/>
            </a:p>
          </p:txBody>
        </p:sp>
        <p:sp>
          <p:nvSpPr>
            <p:cNvPr id="13" name="Line 12"/>
            <p:cNvSpPr>
              <a:spLocks noChangeShapeType="1"/>
            </p:cNvSpPr>
            <p:nvPr/>
          </p:nvSpPr>
          <p:spPr bwMode="auto">
            <a:xfrm rot="10800000">
              <a:off x="1972" y="769"/>
              <a:ext cx="84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2400"/>
            </a:p>
          </p:txBody>
        </p:sp>
        <p:sp>
          <p:nvSpPr>
            <p:cNvPr id="14" name="Text Box 13"/>
            <p:cNvSpPr txBox="1">
              <a:spLocks noChangeArrowheads="1"/>
            </p:cNvSpPr>
            <p:nvPr/>
          </p:nvSpPr>
          <p:spPr bwMode="auto">
            <a:xfrm>
              <a:off x="2607" y="2871"/>
              <a:ext cx="1332" cy="9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en-US" altLang="en-US" sz="3200" b="1" dirty="0">
                  <a:latin typeface="+mn-lt"/>
                </a:rPr>
                <a:t>data </a:t>
              </a:r>
              <a:endParaRPr lang="en-US" altLang="en-US" sz="2800" b="1" dirty="0">
                <a:latin typeface="+mn-lt"/>
              </a:endParaRPr>
            </a:p>
            <a:p>
              <a:pPr algn="ctr"/>
              <a:r>
                <a:rPr lang="en-US" altLang="en-US" sz="2800" dirty="0">
                  <a:latin typeface="+mn-lt"/>
                </a:rPr>
                <a:t>(variable length,</a:t>
              </a:r>
            </a:p>
            <a:p>
              <a:pPr algn="ctr"/>
              <a:r>
                <a:rPr lang="en-US" altLang="en-US" sz="2800" dirty="0">
                  <a:latin typeface="+mn-lt"/>
                </a:rPr>
                <a:t>typically a TCP </a:t>
              </a:r>
            </a:p>
            <a:p>
              <a:pPr algn="ctr"/>
              <a:r>
                <a:rPr lang="en-US" altLang="en-US" sz="2800" dirty="0">
                  <a:latin typeface="+mn-lt"/>
                </a:rPr>
                <a:t>or UDP segment)</a:t>
              </a:r>
              <a:endParaRPr lang="en-US" altLang="en-US" sz="3200" dirty="0">
                <a:latin typeface="+mn-lt"/>
              </a:endParaRPr>
            </a:p>
          </p:txBody>
        </p:sp>
        <p:sp>
          <p:nvSpPr>
            <p:cNvPr id="15" name="Text Box 14"/>
            <p:cNvSpPr txBox="1">
              <a:spLocks noChangeArrowheads="1"/>
            </p:cNvSpPr>
            <p:nvPr/>
          </p:nvSpPr>
          <p:spPr bwMode="auto">
            <a:xfrm>
              <a:off x="1929" y="1320"/>
              <a:ext cx="1356" cy="2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en-US" altLang="en-US">
                  <a:latin typeface="+mn-lt"/>
                </a:rPr>
                <a:t>16-bit identifier</a:t>
              </a:r>
              <a:endParaRPr lang="en-US" altLang="en-US" sz="2800">
                <a:latin typeface="+mn-lt"/>
              </a:endParaRPr>
            </a:p>
          </p:txBody>
        </p:sp>
        <p:sp>
          <p:nvSpPr>
            <p:cNvPr id="16" name="Line 15"/>
            <p:cNvSpPr>
              <a:spLocks noChangeShapeType="1"/>
            </p:cNvSpPr>
            <p:nvPr/>
          </p:nvSpPr>
          <p:spPr bwMode="auto">
            <a:xfrm flipV="1">
              <a:off x="1984" y="2205"/>
              <a:ext cx="2489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2400"/>
            </a:p>
          </p:txBody>
        </p:sp>
        <p:sp>
          <p:nvSpPr>
            <p:cNvPr id="17" name="Line 16"/>
            <p:cNvSpPr>
              <a:spLocks noChangeShapeType="1"/>
            </p:cNvSpPr>
            <p:nvPr/>
          </p:nvSpPr>
          <p:spPr bwMode="auto">
            <a:xfrm flipV="1">
              <a:off x="1984" y="2505"/>
              <a:ext cx="2489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2400"/>
            </a:p>
          </p:txBody>
        </p:sp>
        <p:sp>
          <p:nvSpPr>
            <p:cNvPr id="18" name="Text Box 17"/>
            <p:cNvSpPr txBox="1">
              <a:spLocks noChangeArrowheads="1"/>
            </p:cNvSpPr>
            <p:nvPr/>
          </p:nvSpPr>
          <p:spPr bwMode="auto">
            <a:xfrm>
              <a:off x="3480" y="1542"/>
              <a:ext cx="772" cy="4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en-US" altLang="en-US" dirty="0">
                  <a:latin typeface="+mn-lt"/>
                </a:rPr>
                <a:t>header</a:t>
              </a:r>
            </a:p>
            <a:p>
              <a:pPr algn="ctr"/>
              <a:r>
                <a:rPr lang="en-US" altLang="en-US" dirty="0">
                  <a:latin typeface="+mn-lt"/>
                </a:rPr>
                <a:t> checksum</a:t>
              </a:r>
            </a:p>
          </p:txBody>
        </p:sp>
        <p:sp>
          <p:nvSpPr>
            <p:cNvPr id="19" name="Text Box 18"/>
            <p:cNvSpPr txBox="1">
              <a:spLocks noChangeArrowheads="1"/>
            </p:cNvSpPr>
            <p:nvPr/>
          </p:nvSpPr>
          <p:spPr bwMode="auto">
            <a:xfrm>
              <a:off x="2005" y="1531"/>
              <a:ext cx="554" cy="4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en-US" altLang="en-US">
                  <a:latin typeface="+mn-lt"/>
                </a:rPr>
                <a:t>time to</a:t>
              </a:r>
            </a:p>
            <a:p>
              <a:pPr algn="ctr"/>
              <a:r>
                <a:rPr lang="en-US" altLang="en-US">
                  <a:latin typeface="+mn-lt"/>
                </a:rPr>
                <a:t>live</a:t>
              </a:r>
            </a:p>
          </p:txBody>
        </p:sp>
        <p:sp>
          <p:nvSpPr>
            <p:cNvPr id="20" name="Text Box 19"/>
            <p:cNvSpPr txBox="1">
              <a:spLocks noChangeArrowheads="1"/>
            </p:cNvSpPr>
            <p:nvPr/>
          </p:nvSpPr>
          <p:spPr bwMode="auto">
            <a:xfrm>
              <a:off x="2420" y="1959"/>
              <a:ext cx="1563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en-US" altLang="en-US" dirty="0">
                  <a:latin typeface="+mn-lt"/>
                </a:rPr>
                <a:t>32 bit </a:t>
              </a:r>
              <a:r>
                <a:rPr lang="en-US" altLang="en-US" b="1" dirty="0">
                  <a:latin typeface="+mn-lt"/>
                </a:rPr>
                <a:t>source</a:t>
              </a:r>
              <a:r>
                <a:rPr lang="en-US" altLang="en-US" dirty="0">
                  <a:latin typeface="+mn-lt"/>
                </a:rPr>
                <a:t> IP address</a:t>
              </a:r>
              <a:endParaRPr lang="en-US" altLang="en-US" sz="3200" dirty="0">
                <a:latin typeface="+mn-lt"/>
              </a:endParaRPr>
            </a:p>
          </p:txBody>
        </p:sp>
        <p:sp>
          <p:nvSpPr>
            <p:cNvPr id="21" name="Text Box 31"/>
            <p:cNvSpPr txBox="1">
              <a:spLocks noChangeArrowheads="1"/>
            </p:cNvSpPr>
            <p:nvPr/>
          </p:nvSpPr>
          <p:spPr bwMode="auto">
            <a:xfrm>
              <a:off x="2241" y="886"/>
              <a:ext cx="437" cy="4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en-US" altLang="en-US" dirty="0">
                  <a:latin typeface="+mn-lt"/>
                </a:rPr>
                <a:t>head.</a:t>
              </a:r>
            </a:p>
            <a:p>
              <a:pPr algn="ctr"/>
              <a:r>
                <a:rPr lang="en-US" altLang="en-US" dirty="0" err="1">
                  <a:latin typeface="+mn-lt"/>
                </a:rPr>
                <a:t>len</a:t>
              </a:r>
              <a:r>
                <a:rPr lang="en-US" altLang="en-US" dirty="0">
                  <a:latin typeface="+mn-lt"/>
                </a:rPr>
                <a:t>.</a:t>
              </a:r>
              <a:endParaRPr lang="en-US" altLang="en-US" sz="3200" dirty="0">
                <a:latin typeface="+mn-lt"/>
              </a:endParaRPr>
            </a:p>
          </p:txBody>
        </p:sp>
        <p:sp>
          <p:nvSpPr>
            <p:cNvPr id="22" name="Text Box 32"/>
            <p:cNvSpPr txBox="1">
              <a:spLocks noChangeArrowheads="1"/>
            </p:cNvSpPr>
            <p:nvPr/>
          </p:nvSpPr>
          <p:spPr bwMode="auto">
            <a:xfrm>
              <a:off x="2676" y="880"/>
              <a:ext cx="511" cy="41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en-US" altLang="en-US" dirty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type of</a:t>
              </a:r>
            </a:p>
            <a:p>
              <a:pPr algn="ctr"/>
              <a:r>
                <a:rPr lang="en-US" altLang="en-US" dirty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service</a:t>
              </a:r>
              <a:endParaRPr lang="en-US" altLang="en-US" sz="3200" dirty="0">
                <a:solidFill>
                  <a:schemeClr val="bg2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23" name="Line 33"/>
            <p:cNvSpPr>
              <a:spLocks noChangeShapeType="1"/>
            </p:cNvSpPr>
            <p:nvPr/>
          </p:nvSpPr>
          <p:spPr bwMode="auto">
            <a:xfrm flipH="1" flipV="1">
              <a:off x="2646" y="938"/>
              <a:ext cx="0" cy="31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2400"/>
            </a:p>
          </p:txBody>
        </p:sp>
        <p:sp>
          <p:nvSpPr>
            <p:cNvPr id="24" name="Line 34"/>
            <p:cNvSpPr>
              <a:spLocks noChangeShapeType="1"/>
            </p:cNvSpPr>
            <p:nvPr/>
          </p:nvSpPr>
          <p:spPr bwMode="auto">
            <a:xfrm flipH="1" flipV="1">
              <a:off x="2259" y="944"/>
              <a:ext cx="0" cy="31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2400"/>
            </a:p>
          </p:txBody>
        </p:sp>
        <p:sp>
          <p:nvSpPr>
            <p:cNvPr id="25" name="Line 37"/>
            <p:cNvSpPr>
              <a:spLocks noChangeShapeType="1"/>
            </p:cNvSpPr>
            <p:nvPr/>
          </p:nvSpPr>
          <p:spPr bwMode="auto">
            <a:xfrm flipH="1" flipV="1">
              <a:off x="3210" y="1265"/>
              <a:ext cx="0" cy="31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2400"/>
            </a:p>
          </p:txBody>
        </p:sp>
        <p:sp>
          <p:nvSpPr>
            <p:cNvPr id="26" name="Text Box 38"/>
            <p:cNvSpPr txBox="1">
              <a:spLocks noChangeArrowheads="1"/>
            </p:cNvSpPr>
            <p:nvPr/>
          </p:nvSpPr>
          <p:spPr bwMode="auto">
            <a:xfrm>
              <a:off x="3117" y="1314"/>
              <a:ext cx="486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en-US" altLang="en-US" dirty="0">
                  <a:latin typeface="+mn-lt"/>
                </a:rPr>
                <a:t>flags</a:t>
              </a:r>
              <a:endParaRPr lang="en-US" altLang="en-US" sz="2800" dirty="0">
                <a:latin typeface="+mn-lt"/>
              </a:endParaRPr>
            </a:p>
          </p:txBody>
        </p:sp>
        <p:sp>
          <p:nvSpPr>
            <p:cNvPr id="27" name="Line 39"/>
            <p:cNvSpPr>
              <a:spLocks noChangeShapeType="1"/>
            </p:cNvSpPr>
            <p:nvPr/>
          </p:nvSpPr>
          <p:spPr bwMode="auto">
            <a:xfrm flipH="1" flipV="1">
              <a:off x="3504" y="1259"/>
              <a:ext cx="0" cy="31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2400"/>
            </a:p>
          </p:txBody>
        </p:sp>
        <p:sp>
          <p:nvSpPr>
            <p:cNvPr id="28" name="Text Box 40"/>
            <p:cNvSpPr txBox="1">
              <a:spLocks noChangeArrowheads="1"/>
            </p:cNvSpPr>
            <p:nvPr/>
          </p:nvSpPr>
          <p:spPr bwMode="auto">
            <a:xfrm>
              <a:off x="3531" y="1222"/>
              <a:ext cx="900" cy="4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en-US" altLang="en-US">
                  <a:latin typeface="+mn-lt"/>
                </a:rPr>
                <a:t>fragment</a:t>
              </a:r>
            </a:p>
            <a:p>
              <a:pPr algn="ctr"/>
              <a:r>
                <a:rPr lang="en-US" altLang="en-US" dirty="0">
                  <a:latin typeface="+mn-lt"/>
                </a:rPr>
                <a:t> offset</a:t>
              </a:r>
              <a:endParaRPr lang="en-US" altLang="en-US" sz="2800" dirty="0">
                <a:latin typeface="+mn-lt"/>
              </a:endParaRPr>
            </a:p>
          </p:txBody>
        </p:sp>
        <p:sp>
          <p:nvSpPr>
            <p:cNvPr id="29" name="Line 43"/>
            <p:cNvSpPr>
              <a:spLocks noChangeShapeType="1"/>
            </p:cNvSpPr>
            <p:nvPr/>
          </p:nvSpPr>
          <p:spPr bwMode="auto">
            <a:xfrm flipV="1">
              <a:off x="1984" y="1581"/>
              <a:ext cx="2489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2400"/>
            </a:p>
          </p:txBody>
        </p:sp>
        <p:sp>
          <p:nvSpPr>
            <p:cNvPr id="30" name="Line 44"/>
            <p:cNvSpPr>
              <a:spLocks noChangeShapeType="1"/>
            </p:cNvSpPr>
            <p:nvPr/>
          </p:nvSpPr>
          <p:spPr bwMode="auto">
            <a:xfrm flipH="1" flipV="1">
              <a:off x="3210" y="1583"/>
              <a:ext cx="0" cy="31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2400"/>
            </a:p>
          </p:txBody>
        </p:sp>
        <p:sp>
          <p:nvSpPr>
            <p:cNvPr id="31" name="Line 45"/>
            <p:cNvSpPr>
              <a:spLocks noChangeShapeType="1"/>
            </p:cNvSpPr>
            <p:nvPr/>
          </p:nvSpPr>
          <p:spPr bwMode="auto">
            <a:xfrm flipV="1">
              <a:off x="1972" y="1905"/>
              <a:ext cx="2489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2400"/>
            </a:p>
          </p:txBody>
        </p:sp>
        <p:sp>
          <p:nvSpPr>
            <p:cNvPr id="32" name="Text Box 46"/>
            <p:cNvSpPr txBox="1">
              <a:spLocks noChangeArrowheads="1"/>
            </p:cNvSpPr>
            <p:nvPr/>
          </p:nvSpPr>
          <p:spPr bwMode="auto">
            <a:xfrm>
              <a:off x="2674" y="1525"/>
              <a:ext cx="472" cy="4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en-US" altLang="en-US" dirty="0">
                  <a:latin typeface="+mn-lt"/>
                </a:rPr>
                <a:t>upper</a:t>
              </a:r>
            </a:p>
            <a:p>
              <a:pPr algn="ctr"/>
              <a:r>
                <a:rPr lang="en-US" altLang="en-US" dirty="0">
                  <a:latin typeface="+mn-lt"/>
                </a:rPr>
                <a:t> layer</a:t>
              </a:r>
            </a:p>
          </p:txBody>
        </p:sp>
        <p:sp>
          <p:nvSpPr>
            <p:cNvPr id="33" name="Line 47"/>
            <p:cNvSpPr>
              <a:spLocks noChangeShapeType="1"/>
            </p:cNvSpPr>
            <p:nvPr/>
          </p:nvSpPr>
          <p:spPr bwMode="auto">
            <a:xfrm flipH="1" flipV="1">
              <a:off x="2610" y="1589"/>
              <a:ext cx="0" cy="319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2400"/>
            </a:p>
          </p:txBody>
        </p:sp>
        <p:sp>
          <p:nvSpPr>
            <p:cNvPr id="34" name="Text Box 49"/>
            <p:cNvSpPr txBox="1">
              <a:spLocks noChangeArrowheads="1"/>
            </p:cNvSpPr>
            <p:nvPr/>
          </p:nvSpPr>
          <p:spPr bwMode="auto">
            <a:xfrm>
              <a:off x="2296" y="2235"/>
              <a:ext cx="1865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en-US" altLang="en-US" dirty="0">
                  <a:latin typeface="+mn-lt"/>
                </a:rPr>
                <a:t>32 bit </a:t>
              </a:r>
              <a:r>
                <a:rPr lang="en-US" altLang="en-US" b="1" dirty="0">
                  <a:latin typeface="+mn-lt"/>
                </a:rPr>
                <a:t>destination</a:t>
              </a:r>
              <a:r>
                <a:rPr lang="en-US" altLang="en-US" dirty="0">
                  <a:latin typeface="+mn-lt"/>
                </a:rPr>
                <a:t> IP address</a:t>
              </a:r>
              <a:endParaRPr lang="en-US" altLang="en-US" sz="3200" dirty="0">
                <a:latin typeface="+mn-lt"/>
              </a:endParaRPr>
            </a:p>
          </p:txBody>
        </p:sp>
        <p:sp>
          <p:nvSpPr>
            <p:cNvPr id="35" name="Line 50"/>
            <p:cNvSpPr>
              <a:spLocks noChangeShapeType="1"/>
            </p:cNvSpPr>
            <p:nvPr/>
          </p:nvSpPr>
          <p:spPr bwMode="auto">
            <a:xfrm flipV="1">
              <a:off x="1984" y="2787"/>
              <a:ext cx="2489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2400"/>
            </a:p>
          </p:txBody>
        </p:sp>
        <p:sp>
          <p:nvSpPr>
            <p:cNvPr id="36" name="Text Box 51"/>
            <p:cNvSpPr txBox="1">
              <a:spLocks noChangeArrowheads="1"/>
            </p:cNvSpPr>
            <p:nvPr/>
          </p:nvSpPr>
          <p:spPr bwMode="auto">
            <a:xfrm>
              <a:off x="2693" y="2529"/>
              <a:ext cx="1021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en-US" altLang="en-US" dirty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options (if any)</a:t>
              </a:r>
              <a:endParaRPr lang="en-US" altLang="en-US" sz="3200" dirty="0">
                <a:solidFill>
                  <a:schemeClr val="bg2">
                    <a:lumMod val="75000"/>
                  </a:schemeClr>
                </a:solidFill>
                <a:latin typeface="+mn-lt"/>
              </a:endParaRPr>
            </a:p>
          </p:txBody>
        </p:sp>
      </p:grpSp>
      <p:grpSp>
        <p:nvGrpSpPr>
          <p:cNvPr id="37" name="Group 56"/>
          <p:cNvGrpSpPr>
            <a:grpSpLocks/>
          </p:cNvGrpSpPr>
          <p:nvPr/>
        </p:nvGrpSpPr>
        <p:grpSpPr bwMode="auto">
          <a:xfrm>
            <a:off x="1127049" y="284190"/>
            <a:ext cx="4147593" cy="690088"/>
            <a:chOff x="-213" y="541"/>
            <a:chExt cx="2151" cy="699"/>
          </a:xfrm>
        </p:grpSpPr>
        <p:sp>
          <p:nvSpPr>
            <p:cNvPr id="38" name="Text Box 20"/>
            <p:cNvSpPr txBox="1">
              <a:spLocks noChangeArrowheads="1"/>
            </p:cNvSpPr>
            <p:nvPr/>
          </p:nvSpPr>
          <p:spPr bwMode="auto">
            <a:xfrm>
              <a:off x="-213" y="541"/>
              <a:ext cx="2005" cy="2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r"/>
              <a:r>
                <a:rPr lang="en-US" altLang="en-US" dirty="0">
                  <a:latin typeface="+mn-lt"/>
                </a:rPr>
                <a:t>IP protocol version</a:t>
              </a:r>
              <a:endParaRPr lang="en-US" altLang="en-US" sz="1100" dirty="0">
                <a:latin typeface="+mn-lt"/>
              </a:endParaRPr>
            </a:p>
          </p:txBody>
        </p:sp>
        <p:sp>
          <p:nvSpPr>
            <p:cNvPr id="39" name="Line 23"/>
            <p:cNvSpPr>
              <a:spLocks noChangeShapeType="1"/>
            </p:cNvSpPr>
            <p:nvPr/>
          </p:nvSpPr>
          <p:spPr bwMode="auto">
            <a:xfrm>
              <a:off x="1653" y="930"/>
              <a:ext cx="285" cy="310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2400"/>
            </a:p>
          </p:txBody>
        </p:sp>
      </p:grpSp>
      <p:sp>
        <p:nvSpPr>
          <p:cNvPr id="44" name="Text Box 27"/>
          <p:cNvSpPr txBox="1">
            <a:spLocks noChangeArrowheads="1"/>
          </p:cNvSpPr>
          <p:nvPr/>
        </p:nvSpPr>
        <p:spPr bwMode="auto">
          <a:xfrm>
            <a:off x="2460062" y="3645618"/>
            <a:ext cx="2412487" cy="461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/>
            <a:r>
              <a:rPr lang="en-US" altLang="en-US">
                <a:latin typeface="+mn-lt"/>
              </a:rPr>
              <a:t>TCP/UDP/ICMP</a:t>
            </a:r>
            <a:endParaRPr lang="en-US" altLang="en-US" dirty="0">
              <a:latin typeface="+mn-lt"/>
            </a:endParaRPr>
          </a:p>
        </p:txBody>
      </p:sp>
      <p:sp>
        <p:nvSpPr>
          <p:cNvPr id="45" name="Line 28"/>
          <p:cNvSpPr>
            <a:spLocks noChangeShapeType="1"/>
          </p:cNvSpPr>
          <p:nvPr/>
        </p:nvSpPr>
        <p:spPr bwMode="auto">
          <a:xfrm flipV="1">
            <a:off x="4872549" y="2417407"/>
            <a:ext cx="1845313" cy="141394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2400"/>
          </a:p>
        </p:txBody>
      </p:sp>
      <p:sp>
        <p:nvSpPr>
          <p:cNvPr id="67" name="Line 28"/>
          <p:cNvSpPr>
            <a:spLocks noChangeShapeType="1"/>
          </p:cNvSpPr>
          <p:nvPr/>
        </p:nvSpPr>
        <p:spPr bwMode="auto">
          <a:xfrm flipV="1">
            <a:off x="10180690" y="1431721"/>
            <a:ext cx="423386" cy="135010"/>
          </a:xfrm>
          <a:prstGeom prst="line">
            <a:avLst/>
          </a:prstGeom>
          <a:noFill/>
          <a:ln w="57150">
            <a:solidFill>
              <a:schemeClr val="accent4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en-US" sz="2400"/>
          </a:p>
        </p:txBody>
      </p:sp>
      <p:grpSp>
        <p:nvGrpSpPr>
          <p:cNvPr id="49" name="Group 58"/>
          <p:cNvGrpSpPr>
            <a:grpSpLocks/>
          </p:cNvGrpSpPr>
          <p:nvPr/>
        </p:nvGrpSpPr>
        <p:grpSpPr bwMode="auto">
          <a:xfrm>
            <a:off x="3537587" y="1280744"/>
            <a:ext cx="3321165" cy="473310"/>
            <a:chOff x="1060" y="1109"/>
            <a:chExt cx="1663" cy="237"/>
          </a:xfrm>
        </p:grpSpPr>
        <p:sp>
          <p:nvSpPr>
            <p:cNvPr id="50" name="Text Box 35"/>
            <p:cNvSpPr txBox="1">
              <a:spLocks noChangeArrowheads="1"/>
            </p:cNvSpPr>
            <p:nvPr/>
          </p:nvSpPr>
          <p:spPr bwMode="auto">
            <a:xfrm>
              <a:off x="1060" y="1115"/>
              <a:ext cx="759" cy="2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r"/>
              <a:r>
                <a:rPr lang="en-US" altLang="en-US" dirty="0" err="1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QoS</a:t>
              </a:r>
              <a:r>
                <a:rPr lang="en-US" altLang="en-US" dirty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/ECN</a:t>
              </a:r>
              <a:endParaRPr lang="en-US" altLang="en-US" sz="1100" dirty="0">
                <a:solidFill>
                  <a:schemeClr val="bg2">
                    <a:lumMod val="75000"/>
                  </a:schemeClr>
                </a:solidFill>
                <a:latin typeface="+mn-lt"/>
              </a:endParaRPr>
            </a:p>
          </p:txBody>
        </p:sp>
        <p:sp>
          <p:nvSpPr>
            <p:cNvPr id="51" name="Line 36"/>
            <p:cNvSpPr>
              <a:spLocks noChangeShapeType="1"/>
            </p:cNvSpPr>
            <p:nvPr/>
          </p:nvSpPr>
          <p:spPr bwMode="auto">
            <a:xfrm flipV="1">
              <a:off x="1824" y="1109"/>
              <a:ext cx="899" cy="127"/>
            </a:xfrm>
            <a:prstGeom prst="line">
              <a:avLst/>
            </a:prstGeom>
            <a:noFill/>
            <a:ln w="190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2400"/>
            </a:p>
          </p:txBody>
        </p:sp>
      </p:grpSp>
      <p:grpSp>
        <p:nvGrpSpPr>
          <p:cNvPr id="57" name="Group 59"/>
          <p:cNvGrpSpPr>
            <a:grpSpLocks/>
          </p:cNvGrpSpPr>
          <p:nvPr/>
        </p:nvGrpSpPr>
        <p:grpSpPr bwMode="auto">
          <a:xfrm>
            <a:off x="2697742" y="2005054"/>
            <a:ext cx="2819896" cy="1569715"/>
            <a:chOff x="629" y="1516"/>
            <a:chExt cx="1412" cy="786"/>
          </a:xfrm>
        </p:grpSpPr>
        <p:sp>
          <p:nvSpPr>
            <p:cNvPr id="58" name="Text Box 22"/>
            <p:cNvSpPr txBox="1">
              <a:spLocks noChangeArrowheads="1"/>
            </p:cNvSpPr>
            <p:nvPr/>
          </p:nvSpPr>
          <p:spPr bwMode="auto">
            <a:xfrm>
              <a:off x="629" y="1516"/>
              <a:ext cx="1217" cy="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r"/>
              <a:r>
                <a:rPr lang="en-US" altLang="en-US" dirty="0">
                  <a:latin typeface="+mn-lt"/>
                </a:rPr>
                <a:t>max number</a:t>
              </a:r>
            </a:p>
            <a:p>
              <a:pPr algn="r"/>
              <a:r>
                <a:rPr lang="en-US" altLang="en-US" dirty="0">
                  <a:latin typeface="+mn-lt"/>
                </a:rPr>
                <a:t>remaining hops</a:t>
              </a:r>
            </a:p>
            <a:p>
              <a:pPr algn="r"/>
              <a:r>
                <a:rPr lang="en-US" altLang="en-US" i="1" dirty="0">
                  <a:latin typeface="+mn-lt"/>
                </a:rPr>
                <a:t>(decremented at </a:t>
              </a:r>
            </a:p>
            <a:p>
              <a:pPr algn="r"/>
              <a:r>
                <a:rPr lang="en-US" altLang="en-US" i="1" dirty="0">
                  <a:latin typeface="+mn-lt"/>
                </a:rPr>
                <a:t>each router)</a:t>
              </a:r>
            </a:p>
          </p:txBody>
        </p:sp>
        <p:sp>
          <p:nvSpPr>
            <p:cNvPr id="59" name="Line 48"/>
            <p:cNvSpPr>
              <a:spLocks noChangeShapeType="1"/>
            </p:cNvSpPr>
            <p:nvPr/>
          </p:nvSpPr>
          <p:spPr bwMode="auto">
            <a:xfrm>
              <a:off x="1805" y="1700"/>
              <a:ext cx="236" cy="8"/>
            </a:xfrm>
            <a:prstGeom prst="line">
              <a:avLst/>
            </a:prstGeom>
            <a:noFill/>
            <a:ln w="19050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2400"/>
            </a:p>
          </p:txBody>
        </p:sp>
      </p:grpSp>
      <p:grpSp>
        <p:nvGrpSpPr>
          <p:cNvPr id="60" name="Group 63"/>
          <p:cNvGrpSpPr>
            <a:grpSpLocks/>
          </p:cNvGrpSpPr>
          <p:nvPr/>
        </p:nvGrpSpPr>
        <p:grpSpPr bwMode="auto">
          <a:xfrm>
            <a:off x="9409815" y="3850114"/>
            <a:ext cx="2901775" cy="1939177"/>
            <a:chOff x="4115" y="2512"/>
            <a:chExt cx="1453" cy="971"/>
          </a:xfrm>
        </p:grpSpPr>
        <p:sp>
          <p:nvSpPr>
            <p:cNvPr id="61" name="Text Box 52"/>
            <p:cNvSpPr txBox="1">
              <a:spLocks noChangeArrowheads="1"/>
            </p:cNvSpPr>
            <p:nvPr/>
          </p:nvSpPr>
          <p:spPr bwMode="auto">
            <a:xfrm>
              <a:off x="4595" y="2512"/>
              <a:ext cx="973" cy="9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r>
                <a:rPr lang="en-US" altLang="en-US" dirty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e.g. timestamp,</a:t>
              </a:r>
            </a:p>
            <a:p>
              <a:r>
                <a:rPr lang="en-US" altLang="en-US" dirty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record route</a:t>
              </a:r>
            </a:p>
            <a:p>
              <a:r>
                <a:rPr lang="en-US" altLang="en-US" dirty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taken, specify</a:t>
              </a:r>
            </a:p>
            <a:p>
              <a:r>
                <a:rPr lang="en-US" altLang="en-US" dirty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list of routers </a:t>
              </a:r>
            </a:p>
            <a:p>
              <a:r>
                <a:rPr lang="en-US" altLang="en-US" dirty="0">
                  <a:solidFill>
                    <a:schemeClr val="bg2">
                      <a:lumMod val="75000"/>
                    </a:schemeClr>
                  </a:solidFill>
                  <a:latin typeface="+mn-lt"/>
                </a:rPr>
                <a:t>to visit.</a:t>
              </a:r>
            </a:p>
          </p:txBody>
        </p:sp>
        <p:sp>
          <p:nvSpPr>
            <p:cNvPr id="62" name="Line 53"/>
            <p:cNvSpPr>
              <a:spLocks noChangeShapeType="1"/>
            </p:cNvSpPr>
            <p:nvPr/>
          </p:nvSpPr>
          <p:spPr bwMode="auto">
            <a:xfrm flipH="1">
              <a:off x="4115" y="2651"/>
              <a:ext cx="516" cy="6"/>
            </a:xfrm>
            <a:prstGeom prst="line">
              <a:avLst/>
            </a:prstGeom>
            <a:noFill/>
            <a:ln w="19050">
              <a:solidFill>
                <a:schemeClr val="bg2">
                  <a:lumMod val="75000"/>
                </a:schemeClr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2400"/>
            </a:p>
          </p:txBody>
        </p:sp>
      </p:grpSp>
      <p:sp>
        <p:nvSpPr>
          <p:cNvPr id="63" name="Rectangle 54"/>
          <p:cNvSpPr>
            <a:spLocks noChangeArrowheads="1"/>
          </p:cNvSpPr>
          <p:nvPr/>
        </p:nvSpPr>
        <p:spPr bwMode="auto">
          <a:xfrm>
            <a:off x="268598" y="4555950"/>
            <a:ext cx="3440925" cy="2123690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lnSpc>
                <a:spcPct val="85000"/>
              </a:lnSpc>
              <a:spcBef>
                <a:spcPct val="20000"/>
              </a:spcBef>
              <a:buClr>
                <a:srgbClr val="000099"/>
              </a:buClr>
              <a:buSzPct val="65000"/>
              <a:buFont typeface="Wingdings" charset="2"/>
              <a:buNone/>
            </a:pPr>
            <a:r>
              <a:rPr lang="en-US" altLang="en-US" sz="2800" i="1" dirty="0">
                <a:solidFill>
                  <a:srgbClr val="CC0000"/>
                </a:solidFill>
                <a:latin typeface="+mn-lt"/>
              </a:rPr>
              <a:t>how much overhead?</a:t>
            </a:r>
          </a:p>
          <a:p>
            <a:pPr>
              <a:lnSpc>
                <a:spcPct val="85000"/>
              </a:lnSpc>
              <a:spcBef>
                <a:spcPct val="20000"/>
              </a:spcBef>
              <a:buClr>
                <a:srgbClr val="000099"/>
              </a:buClr>
              <a:buSzPct val="65000"/>
              <a:buFont typeface="Wingdings" charset="2"/>
              <a:buChar char="v"/>
            </a:pPr>
            <a:r>
              <a:rPr lang="en-US" altLang="en-US" sz="2800" b="1" dirty="0">
                <a:solidFill>
                  <a:schemeClr val="accent6"/>
                </a:solidFill>
                <a:latin typeface="+mn-lt"/>
              </a:rPr>
              <a:t>20 bytes </a:t>
            </a:r>
            <a:r>
              <a:rPr lang="en-US" altLang="en-US" sz="2800" dirty="0">
                <a:latin typeface="+mn-lt"/>
              </a:rPr>
              <a:t>of IPv4</a:t>
            </a:r>
          </a:p>
          <a:p>
            <a:pPr>
              <a:buSzPts val="1800"/>
              <a:buFont typeface="Wingdings" charset="2"/>
              <a:buChar char="v"/>
            </a:pPr>
            <a:r>
              <a:rPr lang="en-US" sz="2800" dirty="0">
                <a:solidFill>
                  <a:srgbClr val="000000"/>
                </a:solidFill>
                <a:latin typeface="Garamond" charset="0"/>
              </a:rPr>
              <a:t>20 bytes of TCP</a:t>
            </a:r>
            <a:endParaRPr lang="en-US" altLang="en-US" sz="2800" dirty="0">
              <a:latin typeface="+mn-lt"/>
            </a:endParaRPr>
          </a:p>
          <a:p>
            <a:pPr>
              <a:lnSpc>
                <a:spcPct val="85000"/>
              </a:lnSpc>
              <a:spcBef>
                <a:spcPct val="20000"/>
              </a:spcBef>
              <a:buClr>
                <a:srgbClr val="000099"/>
              </a:buClr>
              <a:buSzPct val="65000"/>
              <a:buFont typeface="Wingdings" charset="2"/>
              <a:buChar char="v"/>
            </a:pPr>
            <a:r>
              <a:rPr lang="en-US" altLang="en-US" sz="2800" dirty="0">
                <a:latin typeface="+mn-lt"/>
              </a:rPr>
              <a:t>= 40 bytes + app layer overhead</a:t>
            </a:r>
          </a:p>
        </p:txBody>
      </p:sp>
      <p:sp>
        <p:nvSpPr>
          <p:cNvPr id="65" name="Rectangle 64"/>
          <p:cNvSpPr/>
          <p:nvPr/>
        </p:nvSpPr>
        <p:spPr>
          <a:xfrm>
            <a:off x="5247873" y="1292727"/>
            <a:ext cx="4962774" cy="625846"/>
          </a:xfrm>
          <a:prstGeom prst="rect">
            <a:avLst/>
          </a:prstGeom>
          <a:solidFill>
            <a:srgbClr val="FFC000">
              <a:alpha val="3960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Text Box 52"/>
          <p:cNvSpPr txBox="1">
            <a:spLocks noChangeArrowheads="1"/>
          </p:cNvSpPr>
          <p:nvPr/>
        </p:nvSpPr>
        <p:spPr bwMode="auto">
          <a:xfrm>
            <a:off x="10552148" y="1005462"/>
            <a:ext cx="1639851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en-US" dirty="0">
                <a:solidFill>
                  <a:schemeClr val="accent4">
                    <a:lumMod val="75000"/>
                  </a:schemeClr>
                </a:solidFill>
                <a:latin typeface="+mn-lt"/>
              </a:rPr>
              <a:t>3 fields for fragment-</a:t>
            </a:r>
            <a:r>
              <a:rPr lang="en-US" altLang="en-US" dirty="0" err="1">
                <a:solidFill>
                  <a:schemeClr val="accent4">
                    <a:lumMod val="75000"/>
                  </a:schemeClr>
                </a:solidFill>
                <a:latin typeface="+mn-lt"/>
              </a:rPr>
              <a:t>ation</a:t>
            </a:r>
            <a:endParaRPr lang="en-US" altLang="en-US" dirty="0">
              <a:solidFill>
                <a:schemeClr val="accent4">
                  <a:lumMod val="75000"/>
                </a:schemeClr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561372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IPv6 datagram format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04539" y="1038386"/>
            <a:ext cx="4598160" cy="5594888"/>
          </a:xfrm>
        </p:spPr>
        <p:txBody>
          <a:bodyPr/>
          <a:lstStyle/>
          <a:p>
            <a:r>
              <a:rPr lang="en-US" b="1" dirty="0"/>
              <a:t>Priority</a:t>
            </a:r>
            <a:r>
              <a:rPr lang="en-US" dirty="0"/>
              <a:t>: like “type of service” in IPv4.</a:t>
            </a:r>
          </a:p>
          <a:p>
            <a:r>
              <a:rPr lang="en-US" b="1" dirty="0"/>
              <a:t>Flow label</a:t>
            </a:r>
            <a:r>
              <a:rPr lang="en-US" dirty="0"/>
              <a:t>: ambiguous</a:t>
            </a:r>
          </a:p>
          <a:p>
            <a:r>
              <a:rPr lang="en-US" b="1" dirty="0"/>
              <a:t>Next header</a:t>
            </a:r>
            <a:r>
              <a:rPr lang="en-US" dirty="0"/>
              <a:t>: TCP, UDP</a:t>
            </a:r>
          </a:p>
          <a:p>
            <a:r>
              <a:rPr lang="en-US" b="1" dirty="0"/>
              <a:t>Hop limit </a:t>
            </a:r>
            <a:r>
              <a:rPr lang="en-US" dirty="0"/>
              <a:t>= TTL</a:t>
            </a:r>
          </a:p>
          <a:p>
            <a:endParaRPr lang="en-US" dirty="0"/>
          </a:p>
        </p:txBody>
      </p:sp>
      <p:grpSp>
        <p:nvGrpSpPr>
          <p:cNvPr id="25" name="Group 24"/>
          <p:cNvGrpSpPr/>
          <p:nvPr/>
        </p:nvGrpSpPr>
        <p:grpSpPr>
          <a:xfrm>
            <a:off x="300963" y="1156804"/>
            <a:ext cx="6606654" cy="4453461"/>
            <a:chOff x="312109" y="1156804"/>
            <a:chExt cx="4876463" cy="3287161"/>
          </a:xfrm>
        </p:grpSpPr>
        <p:sp>
          <p:nvSpPr>
            <p:cNvPr id="4" name="Rectangle 80"/>
            <p:cNvSpPr>
              <a:spLocks noChangeArrowheads="1"/>
            </p:cNvSpPr>
            <p:nvPr/>
          </p:nvSpPr>
          <p:spPr bwMode="auto">
            <a:xfrm>
              <a:off x="440359" y="1156804"/>
              <a:ext cx="4748213" cy="2817813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endParaRPr lang="en-US" altLang="en-US">
                <a:latin typeface="+mn-lt"/>
              </a:endParaRPr>
            </a:p>
          </p:txBody>
        </p:sp>
        <p:sp>
          <p:nvSpPr>
            <p:cNvPr id="5" name="Rectangle 56"/>
            <p:cNvSpPr>
              <a:spLocks noChangeArrowheads="1"/>
            </p:cNvSpPr>
            <p:nvPr/>
          </p:nvSpPr>
          <p:spPr bwMode="auto">
            <a:xfrm>
              <a:off x="365747" y="1237767"/>
              <a:ext cx="4748212" cy="2817812"/>
            </a:xfrm>
            <a:prstGeom prst="rect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endParaRPr lang="en-US" altLang="en-US">
                <a:latin typeface="+mn-lt"/>
              </a:endParaRPr>
            </a:p>
          </p:txBody>
        </p:sp>
        <p:sp>
          <p:nvSpPr>
            <p:cNvPr id="6" name="Line 60"/>
            <p:cNvSpPr>
              <a:spLocks noChangeShapeType="1"/>
            </p:cNvSpPr>
            <p:nvPr/>
          </p:nvSpPr>
          <p:spPr bwMode="auto">
            <a:xfrm>
              <a:off x="367334" y="1547329"/>
              <a:ext cx="472757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sz="2400"/>
            </a:p>
          </p:txBody>
        </p:sp>
        <p:sp>
          <p:nvSpPr>
            <p:cNvPr id="7" name="Line 61"/>
            <p:cNvSpPr>
              <a:spLocks noChangeShapeType="1"/>
            </p:cNvSpPr>
            <p:nvPr/>
          </p:nvSpPr>
          <p:spPr bwMode="auto">
            <a:xfrm>
              <a:off x="1018209" y="1247292"/>
              <a:ext cx="0" cy="29368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sz="2400"/>
            </a:p>
          </p:txBody>
        </p:sp>
        <p:sp>
          <p:nvSpPr>
            <p:cNvPr id="8" name="Line 63"/>
            <p:cNvSpPr>
              <a:spLocks noChangeShapeType="1"/>
            </p:cNvSpPr>
            <p:nvPr/>
          </p:nvSpPr>
          <p:spPr bwMode="auto">
            <a:xfrm>
              <a:off x="1707184" y="1244117"/>
              <a:ext cx="0" cy="29368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sz="2400"/>
            </a:p>
          </p:txBody>
        </p:sp>
        <p:sp>
          <p:nvSpPr>
            <p:cNvPr id="9" name="Line 64"/>
            <p:cNvSpPr>
              <a:spLocks noChangeShapeType="1"/>
            </p:cNvSpPr>
            <p:nvPr/>
          </p:nvSpPr>
          <p:spPr bwMode="auto">
            <a:xfrm>
              <a:off x="2634284" y="1542567"/>
              <a:ext cx="0" cy="29368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sz="2400"/>
            </a:p>
          </p:txBody>
        </p:sp>
        <p:sp>
          <p:nvSpPr>
            <p:cNvPr id="10" name="Line 65"/>
            <p:cNvSpPr>
              <a:spLocks noChangeShapeType="1"/>
            </p:cNvSpPr>
            <p:nvPr/>
          </p:nvSpPr>
          <p:spPr bwMode="auto">
            <a:xfrm>
              <a:off x="3780459" y="1545742"/>
              <a:ext cx="0" cy="293687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sz="2400"/>
            </a:p>
          </p:txBody>
        </p:sp>
        <p:sp>
          <p:nvSpPr>
            <p:cNvPr id="11" name="Line 66"/>
            <p:cNvSpPr>
              <a:spLocks noChangeShapeType="1"/>
            </p:cNvSpPr>
            <p:nvPr/>
          </p:nvSpPr>
          <p:spPr bwMode="auto">
            <a:xfrm>
              <a:off x="354634" y="3068154"/>
              <a:ext cx="476091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sz="2400"/>
            </a:p>
          </p:txBody>
        </p:sp>
        <p:sp>
          <p:nvSpPr>
            <p:cNvPr id="12" name="Line 67"/>
            <p:cNvSpPr>
              <a:spLocks noChangeShapeType="1"/>
            </p:cNvSpPr>
            <p:nvPr/>
          </p:nvSpPr>
          <p:spPr bwMode="auto">
            <a:xfrm>
              <a:off x="372097" y="2428392"/>
              <a:ext cx="4760912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sz="2400"/>
            </a:p>
          </p:txBody>
        </p:sp>
        <p:sp>
          <p:nvSpPr>
            <p:cNvPr id="13" name="Line 68"/>
            <p:cNvSpPr>
              <a:spLocks noChangeShapeType="1"/>
            </p:cNvSpPr>
            <p:nvPr/>
          </p:nvSpPr>
          <p:spPr bwMode="auto">
            <a:xfrm>
              <a:off x="357809" y="1845779"/>
              <a:ext cx="4760913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sz="2400"/>
            </a:p>
          </p:txBody>
        </p:sp>
        <p:sp>
          <p:nvSpPr>
            <p:cNvPr id="14" name="Text Box 69"/>
            <p:cNvSpPr txBox="1">
              <a:spLocks noChangeArrowheads="1"/>
            </p:cNvSpPr>
            <p:nvPr/>
          </p:nvSpPr>
          <p:spPr bwMode="auto">
            <a:xfrm>
              <a:off x="1367965" y="3068780"/>
              <a:ext cx="2567881" cy="88597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r>
                <a:rPr lang="en-US" altLang="en-US" b="1" dirty="0">
                  <a:latin typeface="+mn-lt"/>
                </a:rPr>
                <a:t>data</a:t>
              </a:r>
            </a:p>
            <a:p>
              <a:pPr algn="ctr"/>
              <a:r>
                <a:rPr lang="en-US" dirty="0">
                  <a:solidFill>
                    <a:srgbClr val="000000"/>
                  </a:solidFill>
                  <a:latin typeface="Garamond" charset="0"/>
                </a:rPr>
                <a:t>(variable length, typically a TCP  or UDP segment)</a:t>
              </a:r>
              <a:endParaRPr lang="en-US" sz="2800" dirty="0">
                <a:solidFill>
                  <a:srgbClr val="000000"/>
                </a:solidFill>
                <a:latin typeface="Garamond" charset="0"/>
              </a:endParaRPr>
            </a:p>
          </p:txBody>
        </p:sp>
        <p:sp>
          <p:nvSpPr>
            <p:cNvPr id="17" name="Text Box 72"/>
            <p:cNvSpPr txBox="1">
              <a:spLocks noChangeArrowheads="1"/>
            </p:cNvSpPr>
            <p:nvPr/>
          </p:nvSpPr>
          <p:spPr bwMode="auto">
            <a:xfrm>
              <a:off x="851522" y="1512404"/>
              <a:ext cx="1413591" cy="3407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r>
                <a:rPr lang="en-US" altLang="en-US" dirty="0">
                  <a:latin typeface="+mn-lt"/>
                </a:rPr>
                <a:t>payload length</a:t>
              </a:r>
            </a:p>
          </p:txBody>
        </p:sp>
        <p:sp>
          <p:nvSpPr>
            <p:cNvPr id="18" name="Text Box 73"/>
            <p:cNvSpPr txBox="1">
              <a:spLocks noChangeArrowheads="1"/>
            </p:cNvSpPr>
            <p:nvPr/>
          </p:nvSpPr>
          <p:spPr bwMode="auto">
            <a:xfrm>
              <a:off x="2632697" y="1520342"/>
              <a:ext cx="1160954" cy="3407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r>
                <a:rPr lang="en-US" altLang="en-US" dirty="0">
                  <a:latin typeface="+mn-lt"/>
                </a:rPr>
                <a:t>next header</a:t>
              </a:r>
            </a:p>
          </p:txBody>
        </p:sp>
        <p:sp>
          <p:nvSpPr>
            <p:cNvPr id="19" name="Text Box 74"/>
            <p:cNvSpPr txBox="1">
              <a:spLocks noChangeArrowheads="1"/>
            </p:cNvSpPr>
            <p:nvPr/>
          </p:nvSpPr>
          <p:spPr bwMode="auto">
            <a:xfrm>
              <a:off x="3888409" y="1506054"/>
              <a:ext cx="938513" cy="3407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r>
                <a:rPr lang="en-US" altLang="en-US" dirty="0">
                  <a:latin typeface="+mn-lt"/>
                </a:rPr>
                <a:t>hop limit</a:t>
              </a:r>
            </a:p>
          </p:txBody>
        </p:sp>
        <p:sp>
          <p:nvSpPr>
            <p:cNvPr id="20" name="Text Box 75"/>
            <p:cNvSpPr txBox="1">
              <a:spLocks noChangeArrowheads="1"/>
            </p:cNvSpPr>
            <p:nvPr/>
          </p:nvSpPr>
          <p:spPr bwMode="auto">
            <a:xfrm>
              <a:off x="2758109" y="1212367"/>
              <a:ext cx="994313" cy="3407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r>
                <a:rPr lang="en-US" altLang="en-US">
                  <a:latin typeface="+mn-lt"/>
                </a:rPr>
                <a:t>flow label</a:t>
              </a:r>
            </a:p>
          </p:txBody>
        </p:sp>
        <p:sp>
          <p:nvSpPr>
            <p:cNvPr id="21" name="Text Box 76"/>
            <p:cNvSpPr txBox="1">
              <a:spLocks noChangeArrowheads="1"/>
            </p:cNvSpPr>
            <p:nvPr/>
          </p:nvSpPr>
          <p:spPr bwMode="auto">
            <a:xfrm>
              <a:off x="976594" y="1216093"/>
              <a:ext cx="784697" cy="3407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r>
                <a:rPr lang="en-US" altLang="en-US">
                  <a:latin typeface="+mn-lt"/>
                </a:rPr>
                <a:t>priority</a:t>
              </a:r>
            </a:p>
          </p:txBody>
        </p:sp>
        <p:sp>
          <p:nvSpPr>
            <p:cNvPr id="22" name="Text Box 77"/>
            <p:cNvSpPr txBox="1">
              <a:spLocks noChangeArrowheads="1"/>
            </p:cNvSpPr>
            <p:nvPr/>
          </p:nvSpPr>
          <p:spPr bwMode="auto">
            <a:xfrm>
              <a:off x="312109" y="1215783"/>
              <a:ext cx="775658" cy="3407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r>
                <a:rPr lang="en-US" altLang="en-US" dirty="0">
                  <a:latin typeface="+mn-lt"/>
                </a:rPr>
                <a:t>version</a:t>
              </a:r>
            </a:p>
          </p:txBody>
        </p:sp>
        <p:sp>
          <p:nvSpPr>
            <p:cNvPr id="23" name="Line 79"/>
            <p:cNvSpPr>
              <a:spLocks noChangeShapeType="1"/>
            </p:cNvSpPr>
            <p:nvPr/>
          </p:nvSpPr>
          <p:spPr bwMode="auto">
            <a:xfrm>
              <a:off x="343522" y="4293704"/>
              <a:ext cx="4816475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sz="2400"/>
            </a:p>
          </p:txBody>
        </p:sp>
        <p:sp>
          <p:nvSpPr>
            <p:cNvPr id="24" name="Text Box 78"/>
            <p:cNvSpPr txBox="1">
              <a:spLocks noChangeArrowheads="1"/>
            </p:cNvSpPr>
            <p:nvPr/>
          </p:nvSpPr>
          <p:spPr bwMode="auto">
            <a:xfrm>
              <a:off x="2202484" y="4103204"/>
              <a:ext cx="723170" cy="3407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r>
                <a:rPr lang="en-US" altLang="en-US">
                  <a:latin typeface="+mn-lt"/>
                </a:rPr>
                <a:t>32 bits</a:t>
              </a:r>
            </a:p>
          </p:txBody>
        </p:sp>
        <p:sp>
          <p:nvSpPr>
            <p:cNvPr id="27" name="Line 67"/>
            <p:cNvSpPr>
              <a:spLocks noChangeShapeType="1"/>
            </p:cNvSpPr>
            <p:nvPr/>
          </p:nvSpPr>
          <p:spPr bwMode="auto">
            <a:xfrm>
              <a:off x="373417" y="2580585"/>
              <a:ext cx="4760912" cy="0"/>
            </a:xfrm>
            <a:prstGeom prst="line">
              <a:avLst/>
            </a:prstGeom>
            <a:noFill/>
            <a:ln w="19050">
              <a:solidFill>
                <a:schemeClr val="bg2">
                  <a:lumMod val="75000"/>
                </a:schemeClr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sz="2400"/>
            </a:p>
          </p:txBody>
        </p:sp>
        <p:sp>
          <p:nvSpPr>
            <p:cNvPr id="28" name="Line 67"/>
            <p:cNvSpPr>
              <a:spLocks noChangeShapeType="1"/>
            </p:cNvSpPr>
            <p:nvPr/>
          </p:nvSpPr>
          <p:spPr bwMode="auto">
            <a:xfrm>
              <a:off x="374736" y="2732777"/>
              <a:ext cx="4760912" cy="0"/>
            </a:xfrm>
            <a:prstGeom prst="line">
              <a:avLst/>
            </a:prstGeom>
            <a:noFill/>
            <a:ln w="19050">
              <a:solidFill>
                <a:schemeClr val="bg2">
                  <a:lumMod val="75000"/>
                </a:schemeClr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sz="2400"/>
            </a:p>
          </p:txBody>
        </p:sp>
        <p:sp>
          <p:nvSpPr>
            <p:cNvPr id="29" name="Line 67"/>
            <p:cNvSpPr>
              <a:spLocks noChangeShapeType="1"/>
            </p:cNvSpPr>
            <p:nvPr/>
          </p:nvSpPr>
          <p:spPr bwMode="auto">
            <a:xfrm>
              <a:off x="376055" y="2892913"/>
              <a:ext cx="4760912" cy="0"/>
            </a:xfrm>
            <a:prstGeom prst="line">
              <a:avLst/>
            </a:prstGeom>
            <a:noFill/>
            <a:ln w="19050">
              <a:solidFill>
                <a:schemeClr val="bg2">
                  <a:lumMod val="75000"/>
                </a:schemeClr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sz="2400"/>
            </a:p>
          </p:txBody>
        </p:sp>
        <p:sp>
          <p:nvSpPr>
            <p:cNvPr id="30" name="Line 67"/>
            <p:cNvSpPr>
              <a:spLocks noChangeShapeType="1"/>
            </p:cNvSpPr>
            <p:nvPr/>
          </p:nvSpPr>
          <p:spPr bwMode="auto">
            <a:xfrm>
              <a:off x="366795" y="1978432"/>
              <a:ext cx="4760912" cy="0"/>
            </a:xfrm>
            <a:prstGeom prst="line">
              <a:avLst/>
            </a:prstGeom>
            <a:noFill/>
            <a:ln w="19050">
              <a:solidFill>
                <a:schemeClr val="bg2">
                  <a:lumMod val="75000"/>
                </a:schemeClr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sz="2400"/>
            </a:p>
          </p:txBody>
        </p:sp>
        <p:sp>
          <p:nvSpPr>
            <p:cNvPr id="31" name="Line 67"/>
            <p:cNvSpPr>
              <a:spLocks noChangeShapeType="1"/>
            </p:cNvSpPr>
            <p:nvPr/>
          </p:nvSpPr>
          <p:spPr bwMode="auto">
            <a:xfrm>
              <a:off x="368114" y="2130631"/>
              <a:ext cx="4760912" cy="0"/>
            </a:xfrm>
            <a:prstGeom prst="line">
              <a:avLst/>
            </a:prstGeom>
            <a:noFill/>
            <a:ln w="19050">
              <a:solidFill>
                <a:schemeClr val="bg2">
                  <a:lumMod val="75000"/>
                </a:schemeClr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sz="2400"/>
            </a:p>
          </p:txBody>
        </p:sp>
        <p:sp>
          <p:nvSpPr>
            <p:cNvPr id="32" name="Line 67"/>
            <p:cNvSpPr>
              <a:spLocks noChangeShapeType="1"/>
            </p:cNvSpPr>
            <p:nvPr/>
          </p:nvSpPr>
          <p:spPr bwMode="auto">
            <a:xfrm>
              <a:off x="369436" y="2290766"/>
              <a:ext cx="4760912" cy="0"/>
            </a:xfrm>
            <a:prstGeom prst="line">
              <a:avLst/>
            </a:prstGeom>
            <a:noFill/>
            <a:ln w="19050">
              <a:solidFill>
                <a:schemeClr val="bg2">
                  <a:lumMod val="75000"/>
                </a:schemeClr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sz="2400"/>
            </a:p>
          </p:txBody>
        </p:sp>
        <p:sp>
          <p:nvSpPr>
            <p:cNvPr id="16" name="Text Box 71"/>
            <p:cNvSpPr txBox="1">
              <a:spLocks noChangeArrowheads="1"/>
            </p:cNvSpPr>
            <p:nvPr/>
          </p:nvSpPr>
          <p:spPr bwMode="auto">
            <a:xfrm>
              <a:off x="1901609" y="1864829"/>
              <a:ext cx="1478052" cy="53740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lnSpc>
                  <a:spcPct val="85000"/>
                </a:lnSpc>
              </a:pPr>
              <a:r>
                <a:rPr lang="en-US" altLang="en-US" b="1" dirty="0">
                  <a:latin typeface="+mn-lt"/>
                </a:rPr>
                <a:t>source</a:t>
              </a:r>
              <a:r>
                <a:rPr lang="en-US" altLang="en-US" dirty="0">
                  <a:latin typeface="+mn-lt"/>
                </a:rPr>
                <a:t> address</a:t>
              </a:r>
            </a:p>
            <a:p>
              <a:pPr algn="ctr">
                <a:lnSpc>
                  <a:spcPct val="85000"/>
                </a:lnSpc>
              </a:pPr>
              <a:r>
                <a:rPr lang="en-US" altLang="en-US" dirty="0">
                  <a:latin typeface="+mn-lt"/>
                </a:rPr>
                <a:t>(128 bits)</a:t>
              </a:r>
            </a:p>
          </p:txBody>
        </p:sp>
        <p:sp>
          <p:nvSpPr>
            <p:cNvPr id="15" name="Text Box 70"/>
            <p:cNvSpPr txBox="1">
              <a:spLocks noChangeArrowheads="1"/>
            </p:cNvSpPr>
            <p:nvPr/>
          </p:nvSpPr>
          <p:spPr bwMode="auto">
            <a:xfrm>
              <a:off x="1723616" y="2471254"/>
              <a:ext cx="1922934" cy="53158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lnSpc>
                  <a:spcPct val="85000"/>
                </a:lnSpc>
              </a:pPr>
              <a:r>
                <a:rPr lang="en-US" altLang="en-US" b="1" dirty="0">
                  <a:latin typeface="+mn-lt"/>
                </a:rPr>
                <a:t>destination</a:t>
              </a:r>
              <a:r>
                <a:rPr lang="en-US" altLang="en-US" dirty="0">
                  <a:latin typeface="+mn-lt"/>
                </a:rPr>
                <a:t> address</a:t>
              </a:r>
            </a:p>
            <a:p>
              <a:pPr algn="ctr">
                <a:lnSpc>
                  <a:spcPct val="85000"/>
                </a:lnSpc>
              </a:pPr>
              <a:r>
                <a:rPr lang="en-US" altLang="en-US" dirty="0">
                  <a:latin typeface="+mn-lt"/>
                </a:rPr>
                <a:t>(128 bits)</a:t>
              </a:r>
            </a:p>
          </p:txBody>
        </p:sp>
      </p:grpSp>
      <p:sp>
        <p:nvSpPr>
          <p:cNvPr id="26" name="Rectangle 54"/>
          <p:cNvSpPr>
            <a:spLocks noChangeArrowheads="1"/>
          </p:cNvSpPr>
          <p:nvPr/>
        </p:nvSpPr>
        <p:spPr bwMode="auto">
          <a:xfrm>
            <a:off x="7441949" y="4509584"/>
            <a:ext cx="3440925" cy="2123690"/>
          </a:xfrm>
          <a:prstGeom prst="rect">
            <a:avLst/>
          </a:prstGeom>
          <a:noFill/>
          <a:ln w="9525">
            <a:solidFill>
              <a:srgbClr val="CC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lnSpc>
                <a:spcPct val="85000"/>
              </a:lnSpc>
              <a:spcBef>
                <a:spcPct val="20000"/>
              </a:spcBef>
              <a:buClr>
                <a:srgbClr val="000099"/>
              </a:buClr>
              <a:buSzPct val="65000"/>
              <a:buFont typeface="Wingdings" charset="2"/>
              <a:buNone/>
            </a:pPr>
            <a:r>
              <a:rPr lang="en-US" altLang="en-US" sz="2800" i="1" dirty="0">
                <a:solidFill>
                  <a:srgbClr val="CC0000"/>
                </a:solidFill>
                <a:latin typeface="+mn-lt"/>
              </a:rPr>
              <a:t>how much overhead?</a:t>
            </a:r>
          </a:p>
          <a:p>
            <a:pPr>
              <a:lnSpc>
                <a:spcPct val="85000"/>
              </a:lnSpc>
              <a:spcBef>
                <a:spcPct val="20000"/>
              </a:spcBef>
              <a:buClr>
                <a:srgbClr val="000099"/>
              </a:buClr>
              <a:buSzPct val="65000"/>
              <a:buFont typeface="Wingdings" charset="2"/>
              <a:buChar char="v"/>
            </a:pPr>
            <a:r>
              <a:rPr lang="en-US" altLang="en-US" sz="2800" b="1" dirty="0">
                <a:solidFill>
                  <a:schemeClr val="accent6"/>
                </a:solidFill>
                <a:latin typeface="+mn-lt"/>
              </a:rPr>
              <a:t>40 bytes </a:t>
            </a:r>
            <a:r>
              <a:rPr lang="en-US" altLang="en-US" sz="2800" dirty="0">
                <a:latin typeface="+mn-lt"/>
              </a:rPr>
              <a:t>of IPv6</a:t>
            </a:r>
          </a:p>
          <a:p>
            <a:pPr>
              <a:buSzPts val="1800"/>
              <a:buFont typeface="Wingdings" charset="2"/>
              <a:buChar char="v"/>
            </a:pPr>
            <a:r>
              <a:rPr lang="en-US" sz="2800" dirty="0">
                <a:solidFill>
                  <a:srgbClr val="000000"/>
                </a:solidFill>
                <a:latin typeface="Garamond" charset="0"/>
              </a:rPr>
              <a:t>20 bytes of TCP</a:t>
            </a:r>
            <a:endParaRPr lang="en-US" altLang="en-US" sz="2800" dirty="0">
              <a:latin typeface="+mn-lt"/>
            </a:endParaRPr>
          </a:p>
          <a:p>
            <a:pPr>
              <a:lnSpc>
                <a:spcPct val="85000"/>
              </a:lnSpc>
              <a:spcBef>
                <a:spcPct val="20000"/>
              </a:spcBef>
              <a:buClr>
                <a:srgbClr val="000099"/>
              </a:buClr>
              <a:buSzPct val="65000"/>
              <a:buFont typeface="Wingdings" charset="2"/>
              <a:buChar char="v"/>
            </a:pPr>
            <a:r>
              <a:rPr lang="en-US" altLang="en-US" sz="2800" dirty="0">
                <a:latin typeface="+mn-lt"/>
              </a:rPr>
              <a:t>= 60 bytes + app layer overhead</a:t>
            </a:r>
          </a:p>
        </p:txBody>
      </p:sp>
    </p:spTree>
    <p:extLst>
      <p:ext uri="{BB962C8B-B14F-4D97-AF65-F5344CB8AC3E}">
        <p14:creationId xmlns:p14="http://schemas.microsoft.com/office/powerpoint/2010/main" val="29281518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improvements in IPv6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Checksum field was dropped</a:t>
            </a:r>
          </a:p>
          <a:p>
            <a:pPr lvl="1"/>
            <a:r>
              <a:rPr lang="en-US" dirty="0"/>
              <a:t>Checksum already exists above in TCP/UDP &amp; below in Ethernet.</a:t>
            </a:r>
          </a:p>
          <a:p>
            <a:pPr lvl="1"/>
            <a:r>
              <a:rPr lang="en-US" dirty="0"/>
              <a:t>TTL is decremented at each router, so each router must recalculate checksum!</a:t>
            </a:r>
          </a:p>
          <a:p>
            <a:r>
              <a:rPr lang="en-US" dirty="0"/>
              <a:t>Fragmentation support was dropped</a:t>
            </a:r>
          </a:p>
          <a:p>
            <a:pPr lvl="1"/>
            <a:r>
              <a:rPr lang="en-US" dirty="0"/>
              <a:t>Routers should be simple and fast, let endpoints deal w/fragmentation (TCP)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>
                <a:solidFill>
                  <a:srgbClr val="C00000"/>
                </a:solidFill>
              </a:rPr>
              <a:t>✘</a:t>
            </a:r>
            <a:r>
              <a:rPr lang="en-US" dirty="0"/>
              <a:t>But extra 20 bytes header overhead of IPv6 is a tough pill to swallow.</a:t>
            </a:r>
            <a:br>
              <a:rPr lang="en-US" dirty="0"/>
            </a:br>
            <a:r>
              <a:rPr lang="en-US" dirty="0"/>
              <a:t>    No real incentive to adopt IPv6 if you already have enough addresses.</a:t>
            </a:r>
          </a:p>
        </p:txBody>
      </p:sp>
    </p:spTree>
    <p:extLst>
      <p:ext uri="{BB962C8B-B14F-4D97-AF65-F5344CB8AC3E}">
        <p14:creationId xmlns:p14="http://schemas.microsoft.com/office/powerpoint/2010/main" val="68648846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IPv4 and IPv6 interoperability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Internet is too large, important, and disorganized to force everyone to upgrade simultaneously to IPv6.</a:t>
            </a:r>
          </a:p>
          <a:p>
            <a:r>
              <a:rPr lang="en-US" dirty="0"/>
              <a:t>Current Internet is a mix of IPv4 and IPv6 routers.</a:t>
            </a:r>
          </a:p>
          <a:p>
            <a:r>
              <a:rPr lang="en-US" b="1" i="1" dirty="0">
                <a:solidFill>
                  <a:schemeClr val="accent6"/>
                </a:solidFill>
              </a:rPr>
              <a:t>Tunneling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/>
              <a:t>puts one protocol inside the payload of another: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lvl="2"/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Either IPv4 inside IPv6 </a:t>
            </a:r>
            <a:r>
              <a:rPr lang="en-US" i="1" dirty="0">
                <a:solidFill>
                  <a:schemeClr val="accent6"/>
                </a:solidFill>
              </a:rPr>
              <a:t>or</a:t>
            </a:r>
            <a:r>
              <a:rPr lang="en-US" dirty="0">
                <a:solidFill>
                  <a:schemeClr val="accent6"/>
                </a:solidFill>
              </a:rPr>
              <a:t> </a:t>
            </a:r>
            <a:r>
              <a:rPr lang="en-US" dirty="0"/>
              <a:t>IPv6 inside IPv4</a:t>
            </a:r>
          </a:p>
          <a:p>
            <a:endParaRPr lang="en-US" dirty="0"/>
          </a:p>
        </p:txBody>
      </p:sp>
      <p:grpSp>
        <p:nvGrpSpPr>
          <p:cNvPr id="56" name="Group 55"/>
          <p:cNvGrpSpPr/>
          <p:nvPr/>
        </p:nvGrpSpPr>
        <p:grpSpPr>
          <a:xfrm>
            <a:off x="2443651" y="3173496"/>
            <a:ext cx="7056907" cy="2978895"/>
            <a:chOff x="1303337" y="3775935"/>
            <a:chExt cx="7056907" cy="2978895"/>
          </a:xfrm>
        </p:grpSpPr>
        <p:grpSp>
          <p:nvGrpSpPr>
            <p:cNvPr id="4" name="Group 47"/>
            <p:cNvGrpSpPr>
              <a:grpSpLocks/>
            </p:cNvGrpSpPr>
            <p:nvPr/>
          </p:nvGrpSpPr>
          <p:grpSpPr bwMode="auto">
            <a:xfrm>
              <a:off x="2295961" y="5060624"/>
              <a:ext cx="6034682" cy="588076"/>
              <a:chOff x="1163" y="3504"/>
              <a:chExt cx="3058" cy="298"/>
            </a:xfrm>
          </p:grpSpPr>
          <p:sp>
            <p:nvSpPr>
              <p:cNvPr id="5" name="Rectangle 26"/>
              <p:cNvSpPr>
                <a:spLocks noChangeArrowheads="1"/>
              </p:cNvSpPr>
              <p:nvPr/>
            </p:nvSpPr>
            <p:spPr bwMode="auto">
              <a:xfrm>
                <a:off x="1163" y="3505"/>
                <a:ext cx="3058" cy="295"/>
              </a:xfrm>
              <a:prstGeom prst="rect">
                <a:avLst/>
              </a:prstGeom>
              <a:gradFill rotWithShape="1">
                <a:gsLst>
                  <a:gs pos="0">
                    <a:srgbClr val="CC0000">
                      <a:alpha val="40999"/>
                    </a:srgbClr>
                  </a:gs>
                  <a:gs pos="100000">
                    <a:srgbClr val="CC0000">
                      <a:alpha val="37999"/>
                    </a:srgbClr>
                  </a:gs>
                </a:gsLst>
                <a:lin ang="5400000" scaled="1"/>
              </a:gradFill>
              <a:ln w="9525">
                <a:solidFill>
                  <a:srgbClr val="CC0000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endParaRPr lang="en-US" altLang="en-US">
                  <a:latin typeface="+mn-lt"/>
                </a:endParaRPr>
              </a:p>
            </p:txBody>
          </p:sp>
          <p:sp>
            <p:nvSpPr>
              <p:cNvPr id="6" name="Line 27"/>
              <p:cNvSpPr>
                <a:spLocks noChangeShapeType="1"/>
              </p:cNvSpPr>
              <p:nvPr/>
            </p:nvSpPr>
            <p:spPr bwMode="auto">
              <a:xfrm>
                <a:off x="2022" y="3504"/>
                <a:ext cx="0" cy="295"/>
              </a:xfrm>
              <a:prstGeom prst="line">
                <a:avLst/>
              </a:prstGeom>
              <a:noFill/>
              <a:ln w="9525">
                <a:solidFill>
                  <a:srgbClr val="CC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sz="2400"/>
              </a:p>
            </p:txBody>
          </p:sp>
          <p:sp>
            <p:nvSpPr>
              <p:cNvPr id="7" name="Line 28"/>
              <p:cNvSpPr>
                <a:spLocks noChangeShapeType="1"/>
              </p:cNvSpPr>
              <p:nvPr/>
            </p:nvSpPr>
            <p:spPr bwMode="auto">
              <a:xfrm>
                <a:off x="1781" y="3507"/>
                <a:ext cx="0" cy="295"/>
              </a:xfrm>
              <a:prstGeom prst="line">
                <a:avLst/>
              </a:prstGeom>
              <a:noFill/>
              <a:ln w="9525">
                <a:solidFill>
                  <a:srgbClr val="CC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sz="2400"/>
              </a:p>
            </p:txBody>
          </p:sp>
          <p:sp>
            <p:nvSpPr>
              <p:cNvPr id="8" name="Line 29"/>
              <p:cNvSpPr>
                <a:spLocks noChangeShapeType="1"/>
              </p:cNvSpPr>
              <p:nvPr/>
            </p:nvSpPr>
            <p:spPr bwMode="auto">
              <a:xfrm>
                <a:off x="1532" y="3504"/>
                <a:ext cx="0" cy="295"/>
              </a:xfrm>
              <a:prstGeom prst="line">
                <a:avLst/>
              </a:prstGeom>
              <a:noFill/>
              <a:ln w="9525">
                <a:solidFill>
                  <a:srgbClr val="CC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sz="2400"/>
              </a:p>
            </p:txBody>
          </p:sp>
          <p:sp>
            <p:nvSpPr>
              <p:cNvPr id="9" name="Line 31"/>
              <p:cNvSpPr>
                <a:spLocks noChangeShapeType="1"/>
              </p:cNvSpPr>
              <p:nvPr/>
            </p:nvSpPr>
            <p:spPr bwMode="auto">
              <a:xfrm>
                <a:off x="1187" y="3504"/>
                <a:ext cx="0" cy="56"/>
              </a:xfrm>
              <a:prstGeom prst="line">
                <a:avLst/>
              </a:prstGeom>
              <a:noFill/>
              <a:ln w="9525">
                <a:solidFill>
                  <a:srgbClr val="CC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sz="2400"/>
              </a:p>
            </p:txBody>
          </p:sp>
          <p:sp>
            <p:nvSpPr>
              <p:cNvPr id="10" name="Line 32"/>
              <p:cNvSpPr>
                <a:spLocks noChangeShapeType="1"/>
              </p:cNvSpPr>
              <p:nvPr/>
            </p:nvSpPr>
            <p:spPr bwMode="auto">
              <a:xfrm>
                <a:off x="1187" y="3742"/>
                <a:ext cx="0" cy="56"/>
              </a:xfrm>
              <a:prstGeom prst="line">
                <a:avLst/>
              </a:prstGeom>
              <a:noFill/>
              <a:ln w="9525">
                <a:solidFill>
                  <a:srgbClr val="CC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sz="2400"/>
              </a:p>
            </p:txBody>
          </p:sp>
          <p:sp>
            <p:nvSpPr>
              <p:cNvPr id="11" name="Line 33"/>
              <p:cNvSpPr>
                <a:spLocks noChangeShapeType="1"/>
              </p:cNvSpPr>
              <p:nvPr/>
            </p:nvSpPr>
            <p:spPr bwMode="auto">
              <a:xfrm>
                <a:off x="1283" y="3504"/>
                <a:ext cx="0" cy="56"/>
              </a:xfrm>
              <a:prstGeom prst="line">
                <a:avLst/>
              </a:prstGeom>
              <a:noFill/>
              <a:ln w="9525">
                <a:solidFill>
                  <a:srgbClr val="CC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sz="2400"/>
              </a:p>
            </p:txBody>
          </p:sp>
          <p:sp>
            <p:nvSpPr>
              <p:cNvPr id="12" name="Line 34"/>
              <p:cNvSpPr>
                <a:spLocks noChangeShapeType="1"/>
              </p:cNvSpPr>
              <p:nvPr/>
            </p:nvSpPr>
            <p:spPr bwMode="auto">
              <a:xfrm>
                <a:off x="1283" y="3742"/>
                <a:ext cx="0" cy="56"/>
              </a:xfrm>
              <a:prstGeom prst="line">
                <a:avLst/>
              </a:prstGeom>
              <a:noFill/>
              <a:ln w="9525">
                <a:solidFill>
                  <a:srgbClr val="CC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sz="2400"/>
              </a:p>
            </p:txBody>
          </p:sp>
          <p:sp>
            <p:nvSpPr>
              <p:cNvPr id="13" name="Line 35"/>
              <p:cNvSpPr>
                <a:spLocks noChangeShapeType="1"/>
              </p:cNvSpPr>
              <p:nvPr/>
            </p:nvSpPr>
            <p:spPr bwMode="auto">
              <a:xfrm>
                <a:off x="1379" y="3504"/>
                <a:ext cx="0" cy="56"/>
              </a:xfrm>
              <a:prstGeom prst="line">
                <a:avLst/>
              </a:prstGeom>
              <a:noFill/>
              <a:ln w="9525">
                <a:solidFill>
                  <a:srgbClr val="CC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sz="2400"/>
              </a:p>
            </p:txBody>
          </p:sp>
          <p:sp>
            <p:nvSpPr>
              <p:cNvPr id="14" name="Line 36"/>
              <p:cNvSpPr>
                <a:spLocks noChangeShapeType="1"/>
              </p:cNvSpPr>
              <p:nvPr/>
            </p:nvSpPr>
            <p:spPr bwMode="auto">
              <a:xfrm>
                <a:off x="1379" y="3742"/>
                <a:ext cx="0" cy="56"/>
              </a:xfrm>
              <a:prstGeom prst="line">
                <a:avLst/>
              </a:prstGeom>
              <a:noFill/>
              <a:ln w="9525">
                <a:solidFill>
                  <a:srgbClr val="CC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sz="2400"/>
              </a:p>
            </p:txBody>
          </p:sp>
          <p:sp>
            <p:nvSpPr>
              <p:cNvPr id="15" name="Line 37"/>
              <p:cNvSpPr>
                <a:spLocks noChangeShapeType="1"/>
              </p:cNvSpPr>
              <p:nvPr/>
            </p:nvSpPr>
            <p:spPr bwMode="auto">
              <a:xfrm>
                <a:off x="1475" y="3504"/>
                <a:ext cx="0" cy="56"/>
              </a:xfrm>
              <a:prstGeom prst="line">
                <a:avLst/>
              </a:prstGeom>
              <a:noFill/>
              <a:ln w="9525">
                <a:solidFill>
                  <a:srgbClr val="CC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sz="2400"/>
              </a:p>
            </p:txBody>
          </p:sp>
          <p:sp>
            <p:nvSpPr>
              <p:cNvPr id="16" name="Line 38"/>
              <p:cNvSpPr>
                <a:spLocks noChangeShapeType="1"/>
              </p:cNvSpPr>
              <p:nvPr/>
            </p:nvSpPr>
            <p:spPr bwMode="auto">
              <a:xfrm>
                <a:off x="1475" y="3742"/>
                <a:ext cx="0" cy="56"/>
              </a:xfrm>
              <a:prstGeom prst="line">
                <a:avLst/>
              </a:prstGeom>
              <a:noFill/>
              <a:ln w="9525">
                <a:solidFill>
                  <a:srgbClr val="CC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sz="2400"/>
              </a:p>
            </p:txBody>
          </p:sp>
          <p:sp>
            <p:nvSpPr>
              <p:cNvPr id="17" name="Line 39"/>
              <p:cNvSpPr>
                <a:spLocks noChangeShapeType="1"/>
              </p:cNvSpPr>
              <p:nvPr/>
            </p:nvSpPr>
            <p:spPr bwMode="auto">
              <a:xfrm>
                <a:off x="1327" y="3506"/>
                <a:ext cx="0" cy="56"/>
              </a:xfrm>
              <a:prstGeom prst="line">
                <a:avLst/>
              </a:prstGeom>
              <a:noFill/>
              <a:ln w="9525">
                <a:solidFill>
                  <a:srgbClr val="CC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sz="2400"/>
              </a:p>
            </p:txBody>
          </p:sp>
          <p:sp>
            <p:nvSpPr>
              <p:cNvPr id="18" name="Line 40"/>
              <p:cNvSpPr>
                <a:spLocks noChangeShapeType="1"/>
              </p:cNvSpPr>
              <p:nvPr/>
            </p:nvSpPr>
            <p:spPr bwMode="auto">
              <a:xfrm>
                <a:off x="1327" y="3744"/>
                <a:ext cx="0" cy="56"/>
              </a:xfrm>
              <a:prstGeom prst="line">
                <a:avLst/>
              </a:prstGeom>
              <a:noFill/>
              <a:ln w="9525">
                <a:solidFill>
                  <a:srgbClr val="CC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sz="2400"/>
              </a:p>
            </p:txBody>
          </p:sp>
          <p:sp>
            <p:nvSpPr>
              <p:cNvPr id="19" name="Line 41"/>
              <p:cNvSpPr>
                <a:spLocks noChangeShapeType="1"/>
              </p:cNvSpPr>
              <p:nvPr/>
            </p:nvSpPr>
            <p:spPr bwMode="auto">
              <a:xfrm>
                <a:off x="1213" y="3508"/>
                <a:ext cx="0" cy="56"/>
              </a:xfrm>
              <a:prstGeom prst="line">
                <a:avLst/>
              </a:prstGeom>
              <a:noFill/>
              <a:ln w="9525">
                <a:solidFill>
                  <a:srgbClr val="CC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sz="2400"/>
              </a:p>
            </p:txBody>
          </p:sp>
          <p:sp>
            <p:nvSpPr>
              <p:cNvPr id="20" name="Line 42"/>
              <p:cNvSpPr>
                <a:spLocks noChangeShapeType="1"/>
              </p:cNvSpPr>
              <p:nvPr/>
            </p:nvSpPr>
            <p:spPr bwMode="auto">
              <a:xfrm>
                <a:off x="1213" y="3746"/>
                <a:ext cx="0" cy="56"/>
              </a:xfrm>
              <a:prstGeom prst="line">
                <a:avLst/>
              </a:prstGeom>
              <a:noFill/>
              <a:ln w="9525">
                <a:solidFill>
                  <a:srgbClr val="CC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sz="2400"/>
              </a:p>
            </p:txBody>
          </p:sp>
        </p:grpSp>
        <p:sp>
          <p:nvSpPr>
            <p:cNvPr id="21" name="Text Box 48"/>
            <p:cNvSpPr txBox="1">
              <a:spLocks noChangeArrowheads="1"/>
            </p:cNvSpPr>
            <p:nvPr/>
          </p:nvSpPr>
          <p:spPr bwMode="auto">
            <a:xfrm>
              <a:off x="1668417" y="4064053"/>
              <a:ext cx="2244716" cy="369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r>
                <a:rPr lang="en-US" altLang="en-US" sz="1800">
                  <a:latin typeface="+mn-lt"/>
                </a:rPr>
                <a:t>IPv4 source, dest addr </a:t>
              </a:r>
            </a:p>
          </p:txBody>
        </p:sp>
        <p:sp>
          <p:nvSpPr>
            <p:cNvPr id="22" name="Text Box 50"/>
            <p:cNvSpPr txBox="1">
              <a:spLocks noChangeArrowheads="1"/>
            </p:cNvSpPr>
            <p:nvPr/>
          </p:nvSpPr>
          <p:spPr bwMode="auto">
            <a:xfrm>
              <a:off x="1303337" y="3775935"/>
              <a:ext cx="1859804" cy="3693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r>
                <a:rPr lang="en-US" altLang="en-US" sz="1800">
                  <a:latin typeface="+mn-lt"/>
                </a:rPr>
                <a:t>IPv4 header fields </a:t>
              </a:r>
            </a:p>
          </p:txBody>
        </p:sp>
        <p:sp>
          <p:nvSpPr>
            <p:cNvPr id="23" name="Line 55"/>
            <p:cNvSpPr>
              <a:spLocks noChangeShapeType="1"/>
            </p:cNvSpPr>
            <p:nvPr/>
          </p:nvSpPr>
          <p:spPr bwMode="auto">
            <a:xfrm>
              <a:off x="3233330" y="4385719"/>
              <a:ext cx="0" cy="917634"/>
            </a:xfrm>
            <a:prstGeom prst="line">
              <a:avLst/>
            </a:prstGeom>
            <a:noFill/>
            <a:ln w="9525">
              <a:solidFill>
                <a:srgbClr val="CC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sz="2400"/>
            </a:p>
          </p:txBody>
        </p:sp>
        <p:sp>
          <p:nvSpPr>
            <p:cNvPr id="24" name="Line 56"/>
            <p:cNvSpPr>
              <a:spLocks noChangeShapeType="1"/>
            </p:cNvSpPr>
            <p:nvPr/>
          </p:nvSpPr>
          <p:spPr bwMode="auto">
            <a:xfrm>
              <a:off x="3239250" y="4379798"/>
              <a:ext cx="473618" cy="917635"/>
            </a:xfrm>
            <a:prstGeom prst="line">
              <a:avLst/>
            </a:prstGeom>
            <a:noFill/>
            <a:ln w="9525">
              <a:solidFill>
                <a:srgbClr val="CC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sz="2400"/>
            </a:p>
          </p:txBody>
        </p:sp>
        <p:sp>
          <p:nvSpPr>
            <p:cNvPr id="25" name="Line 57"/>
            <p:cNvSpPr>
              <a:spLocks noChangeShapeType="1"/>
            </p:cNvSpPr>
            <p:nvPr/>
          </p:nvSpPr>
          <p:spPr bwMode="auto">
            <a:xfrm>
              <a:off x="2493301" y="4077867"/>
              <a:ext cx="19737" cy="813349"/>
            </a:xfrm>
            <a:prstGeom prst="line">
              <a:avLst/>
            </a:prstGeom>
            <a:noFill/>
            <a:ln w="9525">
              <a:solidFill>
                <a:srgbClr val="CC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sz="2400"/>
            </a:p>
          </p:txBody>
        </p:sp>
        <p:sp>
          <p:nvSpPr>
            <p:cNvPr id="26" name="Text Box 23"/>
            <p:cNvSpPr txBox="1">
              <a:spLocks noChangeArrowheads="1"/>
            </p:cNvSpPr>
            <p:nvPr/>
          </p:nvSpPr>
          <p:spPr bwMode="auto">
            <a:xfrm>
              <a:off x="4259309" y="6293166"/>
              <a:ext cx="1936107" cy="461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r>
                <a:rPr lang="en-US" altLang="en-US">
                  <a:latin typeface="+mn-lt"/>
                </a:rPr>
                <a:t>IPv4 datagram</a:t>
              </a:r>
            </a:p>
          </p:txBody>
        </p:sp>
        <p:sp>
          <p:nvSpPr>
            <p:cNvPr id="27" name="Line 24"/>
            <p:cNvSpPr>
              <a:spLocks noChangeShapeType="1"/>
            </p:cNvSpPr>
            <p:nvPr/>
          </p:nvSpPr>
          <p:spPr bwMode="auto">
            <a:xfrm>
              <a:off x="6252644" y="6528002"/>
              <a:ext cx="210760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sz="2400"/>
            </a:p>
          </p:txBody>
        </p:sp>
        <p:sp>
          <p:nvSpPr>
            <p:cNvPr id="28" name="Line 25"/>
            <p:cNvSpPr>
              <a:spLocks noChangeShapeType="1"/>
            </p:cNvSpPr>
            <p:nvPr/>
          </p:nvSpPr>
          <p:spPr bwMode="auto">
            <a:xfrm flipH="1">
              <a:off x="2288067" y="6528002"/>
              <a:ext cx="1997089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sz="2400"/>
            </a:p>
          </p:txBody>
        </p:sp>
        <p:sp>
          <p:nvSpPr>
            <p:cNvPr id="29" name="Text Box 64"/>
            <p:cNvSpPr txBox="1">
              <a:spLocks noChangeArrowheads="1"/>
            </p:cNvSpPr>
            <p:nvPr/>
          </p:nvSpPr>
          <p:spPr bwMode="auto">
            <a:xfrm>
              <a:off x="5402666" y="5654620"/>
              <a:ext cx="1644746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r>
                <a:rPr lang="en-US" altLang="en-US" sz="2000" dirty="0">
                  <a:latin typeface="+mn-lt"/>
                </a:rPr>
                <a:t>IPv6 datagram</a:t>
              </a:r>
              <a:br>
                <a:rPr lang="en-US" altLang="en-US" sz="2000" dirty="0">
                  <a:latin typeface="+mn-lt"/>
                </a:rPr>
              </a:br>
              <a:r>
                <a:rPr lang="en-US" altLang="en-US" sz="2000" dirty="0">
                  <a:latin typeface="+mn-lt"/>
                </a:rPr>
                <a:t>(IPv4 payload)</a:t>
              </a:r>
            </a:p>
          </p:txBody>
        </p:sp>
        <p:sp>
          <p:nvSpPr>
            <p:cNvPr id="30" name="Line 65"/>
            <p:cNvSpPr>
              <a:spLocks noChangeShapeType="1"/>
            </p:cNvSpPr>
            <p:nvPr/>
          </p:nvSpPr>
          <p:spPr bwMode="auto">
            <a:xfrm>
              <a:off x="7168306" y="6027140"/>
              <a:ext cx="106564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sz="2400"/>
            </a:p>
          </p:txBody>
        </p:sp>
        <p:sp>
          <p:nvSpPr>
            <p:cNvPr id="31" name="Line 66"/>
            <p:cNvSpPr>
              <a:spLocks noChangeShapeType="1"/>
            </p:cNvSpPr>
            <p:nvPr/>
          </p:nvSpPr>
          <p:spPr bwMode="auto">
            <a:xfrm flipH="1">
              <a:off x="4062161" y="6027140"/>
              <a:ext cx="115049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sz="2400"/>
            </a:p>
          </p:txBody>
        </p:sp>
        <p:sp>
          <p:nvSpPr>
            <p:cNvPr id="32" name="Rectangle 69"/>
            <p:cNvSpPr>
              <a:spLocks noChangeArrowheads="1"/>
            </p:cNvSpPr>
            <p:nvPr/>
          </p:nvSpPr>
          <p:spPr bwMode="auto">
            <a:xfrm>
              <a:off x="4022693" y="5104039"/>
              <a:ext cx="4254668" cy="499272"/>
            </a:xfrm>
            <a:prstGeom prst="rect">
              <a:avLst/>
            </a:prstGeom>
            <a:solidFill>
              <a:srgbClr val="66C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endParaRPr lang="en-US" altLang="en-US">
                <a:latin typeface="+mn-lt"/>
              </a:endParaRPr>
            </a:p>
          </p:txBody>
        </p:sp>
        <p:grpSp>
          <p:nvGrpSpPr>
            <p:cNvPr id="36" name="Group 71"/>
            <p:cNvGrpSpPr>
              <a:grpSpLocks/>
            </p:cNvGrpSpPr>
            <p:nvPr/>
          </p:nvGrpSpPr>
          <p:grpSpPr bwMode="auto">
            <a:xfrm>
              <a:off x="4042427" y="3779882"/>
              <a:ext cx="4229013" cy="1835270"/>
              <a:chOff x="2280" y="1247"/>
              <a:chExt cx="2143" cy="930"/>
            </a:xfrm>
          </p:grpSpPr>
          <p:sp>
            <p:nvSpPr>
              <p:cNvPr id="37" name="Rectangle 5"/>
              <p:cNvSpPr>
                <a:spLocks noChangeArrowheads="1"/>
              </p:cNvSpPr>
              <p:nvPr/>
            </p:nvSpPr>
            <p:spPr bwMode="auto">
              <a:xfrm>
                <a:off x="2280" y="1918"/>
                <a:ext cx="2143" cy="253"/>
              </a:xfrm>
              <a:prstGeom prst="rect">
                <a:avLst/>
              </a:prstGeom>
              <a:solidFill>
                <a:srgbClr val="66CCFF"/>
              </a:solidFill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endParaRPr lang="en-US" altLang="en-US">
                  <a:latin typeface="+mn-lt"/>
                </a:endParaRPr>
              </a:p>
            </p:txBody>
          </p:sp>
          <p:sp>
            <p:nvSpPr>
              <p:cNvPr id="38" name="Line 8"/>
              <p:cNvSpPr>
                <a:spLocks noChangeShapeType="1"/>
              </p:cNvSpPr>
              <p:nvPr/>
            </p:nvSpPr>
            <p:spPr bwMode="auto">
              <a:xfrm>
                <a:off x="2333" y="1918"/>
                <a:ext cx="0" cy="25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sz="2400"/>
              </a:p>
            </p:txBody>
          </p:sp>
          <p:sp>
            <p:nvSpPr>
              <p:cNvPr id="39" name="Line 9"/>
              <p:cNvSpPr>
                <a:spLocks noChangeShapeType="1"/>
              </p:cNvSpPr>
              <p:nvPr/>
            </p:nvSpPr>
            <p:spPr bwMode="auto">
              <a:xfrm>
                <a:off x="2307" y="1917"/>
                <a:ext cx="0" cy="25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sz="2400"/>
              </a:p>
            </p:txBody>
          </p:sp>
          <p:sp>
            <p:nvSpPr>
              <p:cNvPr id="40" name="Line 10"/>
              <p:cNvSpPr>
                <a:spLocks noChangeShapeType="1"/>
              </p:cNvSpPr>
              <p:nvPr/>
            </p:nvSpPr>
            <p:spPr bwMode="auto">
              <a:xfrm>
                <a:off x="2381" y="1918"/>
                <a:ext cx="0" cy="25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sz="2400"/>
              </a:p>
            </p:txBody>
          </p:sp>
          <p:sp>
            <p:nvSpPr>
              <p:cNvPr id="41" name="Line 11"/>
              <p:cNvSpPr>
                <a:spLocks noChangeShapeType="1"/>
              </p:cNvSpPr>
              <p:nvPr/>
            </p:nvSpPr>
            <p:spPr bwMode="auto">
              <a:xfrm>
                <a:off x="2407" y="1916"/>
                <a:ext cx="0" cy="25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sz="2400"/>
              </a:p>
            </p:txBody>
          </p:sp>
          <p:sp>
            <p:nvSpPr>
              <p:cNvPr id="42" name="Line 12"/>
              <p:cNvSpPr>
                <a:spLocks noChangeShapeType="1"/>
              </p:cNvSpPr>
              <p:nvPr/>
            </p:nvSpPr>
            <p:spPr bwMode="auto">
              <a:xfrm>
                <a:off x="2441" y="1916"/>
                <a:ext cx="0" cy="25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sz="2400"/>
              </a:p>
            </p:txBody>
          </p:sp>
          <p:sp>
            <p:nvSpPr>
              <p:cNvPr id="43" name="Line 13"/>
              <p:cNvSpPr>
                <a:spLocks noChangeShapeType="1"/>
              </p:cNvSpPr>
              <p:nvPr/>
            </p:nvSpPr>
            <p:spPr bwMode="auto">
              <a:xfrm>
                <a:off x="2483" y="1916"/>
                <a:ext cx="0" cy="25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sz="2400"/>
              </a:p>
            </p:txBody>
          </p:sp>
          <p:sp>
            <p:nvSpPr>
              <p:cNvPr id="44" name="Line 14"/>
              <p:cNvSpPr>
                <a:spLocks noChangeShapeType="1"/>
              </p:cNvSpPr>
              <p:nvPr/>
            </p:nvSpPr>
            <p:spPr bwMode="auto">
              <a:xfrm>
                <a:off x="2679" y="1923"/>
                <a:ext cx="0" cy="25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sz="2400"/>
              </a:p>
            </p:txBody>
          </p:sp>
          <p:sp>
            <p:nvSpPr>
              <p:cNvPr id="45" name="Line 15"/>
              <p:cNvSpPr>
                <a:spLocks noChangeShapeType="1"/>
              </p:cNvSpPr>
              <p:nvPr/>
            </p:nvSpPr>
            <p:spPr bwMode="auto">
              <a:xfrm>
                <a:off x="2915" y="1923"/>
                <a:ext cx="0" cy="25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sz="2400"/>
              </a:p>
            </p:txBody>
          </p:sp>
          <p:sp>
            <p:nvSpPr>
              <p:cNvPr id="46" name="Text Box 16"/>
              <p:cNvSpPr txBox="1">
                <a:spLocks noChangeArrowheads="1"/>
              </p:cNvSpPr>
              <p:nvPr/>
            </p:nvSpPr>
            <p:spPr bwMode="auto">
              <a:xfrm>
                <a:off x="2672" y="1557"/>
                <a:ext cx="979" cy="1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r>
                  <a:rPr lang="en-US" altLang="en-US" sz="1800">
                    <a:latin typeface="+mn-lt"/>
                  </a:rPr>
                  <a:t>UDP/TCP payload</a:t>
                </a:r>
              </a:p>
            </p:txBody>
          </p:sp>
          <p:sp>
            <p:nvSpPr>
              <p:cNvPr id="47" name="Text Box 17"/>
              <p:cNvSpPr txBox="1">
                <a:spLocks noChangeArrowheads="1"/>
              </p:cNvSpPr>
              <p:nvPr/>
            </p:nvSpPr>
            <p:spPr bwMode="auto">
              <a:xfrm>
                <a:off x="2560" y="1396"/>
                <a:ext cx="1084" cy="1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lnSpc>
                    <a:spcPct val="85000"/>
                  </a:lnSpc>
                </a:pPr>
                <a:r>
                  <a:rPr lang="en-US" altLang="en-US" sz="1800">
                    <a:latin typeface="+mn-lt"/>
                  </a:rPr>
                  <a:t>IPv6 source dest addr</a:t>
                </a:r>
              </a:p>
            </p:txBody>
          </p:sp>
          <p:sp>
            <p:nvSpPr>
              <p:cNvPr id="48" name="Text Box 18"/>
              <p:cNvSpPr txBox="1">
                <a:spLocks noChangeArrowheads="1"/>
              </p:cNvSpPr>
              <p:nvPr/>
            </p:nvSpPr>
            <p:spPr bwMode="auto">
              <a:xfrm>
                <a:off x="2362" y="1247"/>
                <a:ext cx="913" cy="1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lnSpc>
                    <a:spcPct val="85000"/>
                  </a:lnSpc>
                </a:pPr>
                <a:r>
                  <a:rPr lang="en-US" altLang="en-US" sz="1800">
                    <a:latin typeface="+mn-lt"/>
                  </a:rPr>
                  <a:t>IPv6 header fields</a:t>
                </a:r>
              </a:p>
            </p:txBody>
          </p:sp>
          <p:sp>
            <p:nvSpPr>
              <p:cNvPr id="49" name="Line 19"/>
              <p:cNvSpPr>
                <a:spLocks noChangeShapeType="1"/>
              </p:cNvSpPr>
              <p:nvPr/>
            </p:nvSpPr>
            <p:spPr bwMode="auto">
              <a:xfrm>
                <a:off x="2602" y="1543"/>
                <a:ext cx="3" cy="442"/>
              </a:xfrm>
              <a:prstGeom prst="line">
                <a:avLst/>
              </a:prstGeom>
              <a:noFill/>
              <a:ln w="9525">
                <a:solidFill>
                  <a:srgbClr val="CC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sz="2400"/>
              </a:p>
            </p:txBody>
          </p:sp>
          <p:sp>
            <p:nvSpPr>
              <p:cNvPr id="50" name="Line 20"/>
              <p:cNvSpPr>
                <a:spLocks noChangeShapeType="1"/>
              </p:cNvSpPr>
              <p:nvPr/>
            </p:nvSpPr>
            <p:spPr bwMode="auto">
              <a:xfrm>
                <a:off x="2594" y="1546"/>
                <a:ext cx="174" cy="440"/>
              </a:xfrm>
              <a:prstGeom prst="line">
                <a:avLst/>
              </a:prstGeom>
              <a:noFill/>
              <a:ln w="9525">
                <a:solidFill>
                  <a:srgbClr val="CC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sz="2400"/>
              </a:p>
            </p:txBody>
          </p:sp>
          <p:sp>
            <p:nvSpPr>
              <p:cNvPr id="51" name="Line 58"/>
              <p:cNvSpPr>
                <a:spLocks noChangeShapeType="1"/>
              </p:cNvSpPr>
              <p:nvPr/>
            </p:nvSpPr>
            <p:spPr bwMode="auto">
              <a:xfrm>
                <a:off x="2386" y="1399"/>
                <a:ext cx="4" cy="385"/>
              </a:xfrm>
              <a:prstGeom prst="line">
                <a:avLst/>
              </a:prstGeom>
              <a:noFill/>
              <a:ln w="9525">
                <a:solidFill>
                  <a:srgbClr val="CC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sz="2400"/>
              </a:p>
            </p:txBody>
          </p:sp>
          <p:sp>
            <p:nvSpPr>
              <p:cNvPr id="52" name="Line 59"/>
              <p:cNvSpPr>
                <a:spLocks noChangeShapeType="1"/>
              </p:cNvSpPr>
              <p:nvPr/>
            </p:nvSpPr>
            <p:spPr bwMode="auto">
              <a:xfrm>
                <a:off x="3334" y="1720"/>
                <a:ext cx="0" cy="252"/>
              </a:xfrm>
              <a:prstGeom prst="line">
                <a:avLst/>
              </a:prstGeom>
              <a:noFill/>
              <a:ln w="9525">
                <a:solidFill>
                  <a:srgbClr val="CC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sz="2400"/>
              </a:p>
            </p:txBody>
          </p:sp>
        </p:grpSp>
        <p:sp>
          <p:nvSpPr>
            <p:cNvPr id="54" name="Left Brace 53"/>
            <p:cNvSpPr/>
            <p:nvPr/>
          </p:nvSpPr>
          <p:spPr>
            <a:xfrm rot="5400000">
              <a:off x="3039782" y="4107315"/>
              <a:ext cx="207516" cy="1695158"/>
            </a:xfrm>
            <a:prstGeom prst="leftBrace">
              <a:avLst>
                <a:gd name="adj1" fmla="val 23244"/>
                <a:gd name="adj2" fmla="val 87191"/>
              </a:avLst>
            </a:prstGeom>
            <a:ln w="95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Left Brace 54"/>
            <p:cNvSpPr/>
            <p:nvPr/>
          </p:nvSpPr>
          <p:spPr>
            <a:xfrm rot="5400000">
              <a:off x="4565226" y="4320441"/>
              <a:ext cx="207516" cy="1253114"/>
            </a:xfrm>
            <a:prstGeom prst="leftBrace">
              <a:avLst>
                <a:gd name="adj1" fmla="val 23244"/>
                <a:gd name="adj2" fmla="val 83204"/>
              </a:avLst>
            </a:prstGeom>
            <a:ln w="95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6171074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D9ADDB-FBC6-D845-9ED2-6B91A61D3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Tunneling illustration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B16F4141-4D28-CB48-907D-1710D775E59B}"/>
              </a:ext>
            </a:extLst>
          </p:cNvPr>
          <p:cNvSpPr/>
          <p:nvPr/>
        </p:nvSpPr>
        <p:spPr>
          <a:xfrm>
            <a:off x="729205" y="856527"/>
            <a:ext cx="10544537" cy="5625296"/>
          </a:xfrm>
          <a:prstGeom prst="ellipse">
            <a:avLst/>
          </a:prstGeom>
          <a:solidFill>
            <a:schemeClr val="bg2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IPv4 Internet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7876EC3-E8C7-2845-94FC-47F13F5340E5}"/>
              </a:ext>
            </a:extLst>
          </p:cNvPr>
          <p:cNvSpPr/>
          <p:nvPr/>
        </p:nvSpPr>
        <p:spPr>
          <a:xfrm>
            <a:off x="918258" y="2897790"/>
            <a:ext cx="2268638" cy="1724628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IPv6 Subregion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238F32B-DECE-F746-AC08-5D55587F41F6}"/>
              </a:ext>
            </a:extLst>
          </p:cNvPr>
          <p:cNvSpPr/>
          <p:nvPr/>
        </p:nvSpPr>
        <p:spPr>
          <a:xfrm>
            <a:off x="6452885" y="2768017"/>
            <a:ext cx="4068502" cy="3233456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IPv6 Subregion</a:t>
            </a: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C58D52B-12DF-DA48-80E6-EF1596A4EFA3}"/>
              </a:ext>
            </a:extLst>
          </p:cNvPr>
          <p:cNvSpPr/>
          <p:nvPr/>
        </p:nvSpPr>
        <p:spPr>
          <a:xfrm>
            <a:off x="9215407" y="5516614"/>
            <a:ext cx="2268638" cy="1724628"/>
          </a:xfrm>
          <a:prstGeom prst="ellipse">
            <a:avLst/>
          </a:prstGeom>
          <a:solidFill>
            <a:schemeClr val="accent4">
              <a:lumMod val="20000"/>
              <a:lumOff val="80000"/>
            </a:schemeClr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IPv6-only region</a:t>
            </a:r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</p:txBody>
      </p:sp>
      <p:grpSp>
        <p:nvGrpSpPr>
          <p:cNvPr id="7" name="Group 143">
            <a:extLst>
              <a:ext uri="{FF2B5EF4-FFF2-40B4-BE49-F238E27FC236}">
                <a16:creationId xmlns:a16="http://schemas.microsoft.com/office/drawing/2014/main" id="{9D25DC91-09A4-C647-933F-E783E2AAB50C}"/>
              </a:ext>
            </a:extLst>
          </p:cNvPr>
          <p:cNvGrpSpPr>
            <a:grpSpLocks/>
          </p:cNvGrpSpPr>
          <p:nvPr/>
        </p:nvGrpSpPr>
        <p:grpSpPr bwMode="auto">
          <a:xfrm>
            <a:off x="2423800" y="3760104"/>
            <a:ext cx="578832" cy="319140"/>
            <a:chOff x="4396" y="1245"/>
            <a:chExt cx="672" cy="248"/>
          </a:xfrm>
          <a:solidFill>
            <a:schemeClr val="accent1"/>
          </a:solidFill>
        </p:grpSpPr>
        <p:sp>
          <p:nvSpPr>
            <p:cNvPr id="9" name="Oval 407">
              <a:extLst>
                <a:ext uri="{FF2B5EF4-FFF2-40B4-BE49-F238E27FC236}">
                  <a16:creationId xmlns:a16="http://schemas.microsoft.com/office/drawing/2014/main" id="{B3688EC7-CB15-6848-9E76-452F62A14E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9" y="1355"/>
              <a:ext cx="666" cy="138"/>
            </a:xfrm>
            <a:prstGeom prst="ellipse">
              <a:avLst/>
            </a:prstGeom>
            <a:grp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endParaRPr lang="en-US" altLang="en-US" sz="2800">
                <a:latin typeface="Times New Roman" charset="0"/>
              </a:endParaRPr>
            </a:p>
          </p:txBody>
        </p:sp>
        <p:sp>
          <p:nvSpPr>
            <p:cNvPr id="10" name="Rectangle 410">
              <a:extLst>
                <a:ext uri="{FF2B5EF4-FFF2-40B4-BE49-F238E27FC236}">
                  <a16:creationId xmlns:a16="http://schemas.microsoft.com/office/drawing/2014/main" id="{CFD974AA-9588-DD41-A036-A94CAA2672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9" y="1339"/>
              <a:ext cx="669" cy="8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endParaRPr lang="en-US" altLang="en-US" sz="2800">
                <a:latin typeface="Times New Roman" charset="0"/>
              </a:endParaRPr>
            </a:p>
          </p:txBody>
        </p:sp>
        <p:sp>
          <p:nvSpPr>
            <p:cNvPr id="11" name="Oval 411">
              <a:extLst>
                <a:ext uri="{FF2B5EF4-FFF2-40B4-BE49-F238E27FC236}">
                  <a16:creationId xmlns:a16="http://schemas.microsoft.com/office/drawing/2014/main" id="{A866CE5A-5481-9041-A198-627DF4B92B7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6" y="1245"/>
              <a:ext cx="667" cy="162"/>
            </a:xfrm>
            <a:prstGeom prst="ellipse">
              <a:avLst/>
            </a:prstGeom>
            <a:grp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endParaRPr lang="en-US" altLang="en-US" sz="2800">
                <a:latin typeface="Times New Roman" charset="0"/>
              </a:endParaRPr>
            </a:p>
          </p:txBody>
        </p:sp>
        <p:grpSp>
          <p:nvGrpSpPr>
            <p:cNvPr id="12" name="Group 147">
              <a:extLst>
                <a:ext uri="{FF2B5EF4-FFF2-40B4-BE49-F238E27FC236}">
                  <a16:creationId xmlns:a16="http://schemas.microsoft.com/office/drawing/2014/main" id="{7449D41A-100A-BD43-ACE7-C6038E3EB409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30" y="1287"/>
              <a:ext cx="377" cy="75"/>
              <a:chOff x="2468" y="1332"/>
              <a:chExt cx="310" cy="60"/>
            </a:xfrm>
            <a:grpFill/>
          </p:grpSpPr>
          <p:sp>
            <p:nvSpPr>
              <p:cNvPr id="15" name="Freeform 148">
                <a:extLst>
                  <a:ext uri="{FF2B5EF4-FFF2-40B4-BE49-F238E27FC236}">
                    <a16:creationId xmlns:a16="http://schemas.microsoft.com/office/drawing/2014/main" id="{D7611E6B-D162-BD4D-8054-BABBF81045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8" y="1332"/>
                <a:ext cx="310" cy="60"/>
              </a:xfrm>
              <a:custGeom>
                <a:avLst/>
                <a:gdLst>
                  <a:gd name="T0" fmla="*/ 0 w 310"/>
                  <a:gd name="T1" fmla="*/ 60 h 60"/>
                  <a:gd name="T2" fmla="*/ 96 w 310"/>
                  <a:gd name="T3" fmla="*/ 60 h 60"/>
                  <a:gd name="T4" fmla="*/ 192 w 310"/>
                  <a:gd name="T5" fmla="*/ 0 h 60"/>
                  <a:gd name="T6" fmla="*/ 310 w 310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0"/>
                  <a:gd name="T13" fmla="*/ 0 h 60"/>
                  <a:gd name="T14" fmla="*/ 310 w 310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0" h="60">
                    <a:moveTo>
                      <a:pt x="0" y="60"/>
                    </a:moveTo>
                    <a:lnTo>
                      <a:pt x="96" y="60"/>
                    </a:lnTo>
                    <a:lnTo>
                      <a:pt x="192" y="0"/>
                    </a:lnTo>
                    <a:lnTo>
                      <a:pt x="310" y="0"/>
                    </a:lnTo>
                  </a:path>
                </a:pathLst>
              </a:custGeom>
              <a:grpFill/>
              <a:ln w="190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6" name="Freeform 149">
                <a:extLst>
                  <a:ext uri="{FF2B5EF4-FFF2-40B4-BE49-F238E27FC236}">
                    <a16:creationId xmlns:a16="http://schemas.microsoft.com/office/drawing/2014/main" id="{485104C1-7602-3B47-84D6-75782B3AE75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2" y="1332"/>
                <a:ext cx="282" cy="60"/>
              </a:xfrm>
              <a:custGeom>
                <a:avLst/>
                <a:gdLst>
                  <a:gd name="T0" fmla="*/ 0 w 282"/>
                  <a:gd name="T1" fmla="*/ 0 h 60"/>
                  <a:gd name="T2" fmla="*/ 96 w 282"/>
                  <a:gd name="T3" fmla="*/ 0 h 60"/>
                  <a:gd name="T4" fmla="*/ 192 w 282"/>
                  <a:gd name="T5" fmla="*/ 60 h 60"/>
                  <a:gd name="T6" fmla="*/ 282 w 282"/>
                  <a:gd name="T7" fmla="*/ 6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2"/>
                  <a:gd name="T13" fmla="*/ 0 h 60"/>
                  <a:gd name="T14" fmla="*/ 282 w 282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2" h="60">
                    <a:moveTo>
                      <a:pt x="0" y="0"/>
                    </a:moveTo>
                    <a:lnTo>
                      <a:pt x="96" y="0"/>
                    </a:lnTo>
                    <a:lnTo>
                      <a:pt x="192" y="60"/>
                    </a:lnTo>
                    <a:lnTo>
                      <a:pt x="282" y="60"/>
                    </a:lnTo>
                  </a:path>
                </a:pathLst>
              </a:custGeom>
              <a:grpFill/>
              <a:ln w="190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  <p:sp>
          <p:nvSpPr>
            <p:cNvPr id="13" name="Line 150">
              <a:extLst>
                <a:ext uri="{FF2B5EF4-FFF2-40B4-BE49-F238E27FC236}">
                  <a16:creationId xmlns:a16="http://schemas.microsoft.com/office/drawing/2014/main" id="{1A7C4D34-1075-B642-B6BB-771120D013C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00" y="1322"/>
              <a:ext cx="0" cy="108"/>
            </a:xfrm>
            <a:prstGeom prst="line">
              <a:avLst/>
            </a:prstGeom>
            <a:grp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4" name="Line 151">
              <a:extLst>
                <a:ext uri="{FF2B5EF4-FFF2-40B4-BE49-F238E27FC236}">
                  <a16:creationId xmlns:a16="http://schemas.microsoft.com/office/drawing/2014/main" id="{80899BE0-55DB-E54C-8429-391570447D2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63" y="1326"/>
              <a:ext cx="0" cy="107"/>
            </a:xfrm>
            <a:prstGeom prst="line">
              <a:avLst/>
            </a:prstGeom>
            <a:grp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</p:grpSp>
      <p:grpSp>
        <p:nvGrpSpPr>
          <p:cNvPr id="17" name="Group 143">
            <a:extLst>
              <a:ext uri="{FF2B5EF4-FFF2-40B4-BE49-F238E27FC236}">
                <a16:creationId xmlns:a16="http://schemas.microsoft.com/office/drawing/2014/main" id="{4DF90790-654C-6C47-AF9E-F50E60937EB5}"/>
              </a:ext>
            </a:extLst>
          </p:cNvPr>
          <p:cNvGrpSpPr>
            <a:grpSpLocks/>
          </p:cNvGrpSpPr>
          <p:nvPr/>
        </p:nvGrpSpPr>
        <p:grpSpPr bwMode="auto">
          <a:xfrm>
            <a:off x="1414676" y="3806338"/>
            <a:ext cx="667861" cy="368226"/>
            <a:chOff x="4396" y="1245"/>
            <a:chExt cx="672" cy="248"/>
          </a:xfrm>
        </p:grpSpPr>
        <p:sp>
          <p:nvSpPr>
            <p:cNvPr id="18" name="Oval 407">
              <a:extLst>
                <a:ext uri="{FF2B5EF4-FFF2-40B4-BE49-F238E27FC236}">
                  <a16:creationId xmlns:a16="http://schemas.microsoft.com/office/drawing/2014/main" id="{AECF5414-FD06-0A43-9D09-3378819A25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9" y="1355"/>
              <a:ext cx="666" cy="138"/>
            </a:xfrm>
            <a:prstGeom prst="ellipse">
              <a:avLst/>
            </a:prstGeom>
            <a:gradFill rotWithShape="1">
              <a:gsLst>
                <a:gs pos="0">
                  <a:srgbClr val="CCCCFF"/>
                </a:gs>
                <a:gs pos="100000">
                  <a:srgbClr val="FFFFFF"/>
                </a:gs>
              </a:gsLst>
              <a:lin ang="0" scaled="1"/>
            </a:gra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endParaRPr lang="en-US" altLang="en-US" sz="2800">
                <a:latin typeface="Times New Roman" charset="0"/>
              </a:endParaRPr>
            </a:p>
          </p:txBody>
        </p:sp>
        <p:sp>
          <p:nvSpPr>
            <p:cNvPr id="19" name="Rectangle 410">
              <a:extLst>
                <a:ext uri="{FF2B5EF4-FFF2-40B4-BE49-F238E27FC236}">
                  <a16:creationId xmlns:a16="http://schemas.microsoft.com/office/drawing/2014/main" id="{3547FE80-5575-1A43-A77A-D6FDB8F89D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9" y="1339"/>
              <a:ext cx="669" cy="86"/>
            </a:xfrm>
            <a:prstGeom prst="rect">
              <a:avLst/>
            </a:prstGeom>
            <a:gradFill rotWithShape="1">
              <a:gsLst>
                <a:gs pos="0">
                  <a:srgbClr val="CCCCFF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endParaRPr lang="en-US" altLang="en-US" sz="2800">
                <a:latin typeface="Times New Roman" charset="0"/>
              </a:endParaRPr>
            </a:p>
          </p:txBody>
        </p:sp>
        <p:sp>
          <p:nvSpPr>
            <p:cNvPr id="20" name="Oval 411">
              <a:extLst>
                <a:ext uri="{FF2B5EF4-FFF2-40B4-BE49-F238E27FC236}">
                  <a16:creationId xmlns:a16="http://schemas.microsoft.com/office/drawing/2014/main" id="{ABD9D06A-8ADD-DB4D-BCAF-C8E25B8A15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6" y="1245"/>
              <a:ext cx="667" cy="162"/>
            </a:xfrm>
            <a:prstGeom prst="ellipse">
              <a:avLst/>
            </a:prstGeom>
            <a:gradFill rotWithShape="1">
              <a:gsLst>
                <a:gs pos="0">
                  <a:srgbClr val="CCCCFF"/>
                </a:gs>
                <a:gs pos="100000">
                  <a:srgbClr val="FFFFFF"/>
                </a:gs>
              </a:gsLst>
              <a:lin ang="0" scaled="1"/>
            </a:gra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endParaRPr lang="en-US" altLang="en-US" sz="2800">
                <a:latin typeface="Times New Roman" charset="0"/>
              </a:endParaRPr>
            </a:p>
          </p:txBody>
        </p:sp>
        <p:grpSp>
          <p:nvGrpSpPr>
            <p:cNvPr id="21" name="Group 147">
              <a:extLst>
                <a:ext uri="{FF2B5EF4-FFF2-40B4-BE49-F238E27FC236}">
                  <a16:creationId xmlns:a16="http://schemas.microsoft.com/office/drawing/2014/main" id="{BE8C02F5-382D-8D45-B48A-2793E9AE8CF0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30" y="1287"/>
              <a:ext cx="377" cy="75"/>
              <a:chOff x="2468" y="1332"/>
              <a:chExt cx="310" cy="60"/>
            </a:xfrm>
          </p:grpSpPr>
          <p:sp>
            <p:nvSpPr>
              <p:cNvPr id="24" name="Freeform 148">
                <a:extLst>
                  <a:ext uri="{FF2B5EF4-FFF2-40B4-BE49-F238E27FC236}">
                    <a16:creationId xmlns:a16="http://schemas.microsoft.com/office/drawing/2014/main" id="{D7AE450C-BF01-B148-B4F1-F8626D83DBC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8" y="1332"/>
                <a:ext cx="310" cy="60"/>
              </a:xfrm>
              <a:custGeom>
                <a:avLst/>
                <a:gdLst>
                  <a:gd name="T0" fmla="*/ 0 w 310"/>
                  <a:gd name="T1" fmla="*/ 60 h 60"/>
                  <a:gd name="T2" fmla="*/ 96 w 310"/>
                  <a:gd name="T3" fmla="*/ 60 h 60"/>
                  <a:gd name="T4" fmla="*/ 192 w 310"/>
                  <a:gd name="T5" fmla="*/ 0 h 60"/>
                  <a:gd name="T6" fmla="*/ 310 w 310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0"/>
                  <a:gd name="T13" fmla="*/ 0 h 60"/>
                  <a:gd name="T14" fmla="*/ 310 w 310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0" h="60">
                    <a:moveTo>
                      <a:pt x="0" y="60"/>
                    </a:moveTo>
                    <a:lnTo>
                      <a:pt x="96" y="60"/>
                    </a:lnTo>
                    <a:lnTo>
                      <a:pt x="192" y="0"/>
                    </a:lnTo>
                    <a:lnTo>
                      <a:pt x="310" y="0"/>
                    </a:lnTo>
                  </a:path>
                </a:pathLst>
              </a:cu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25" name="Freeform 149">
                <a:extLst>
                  <a:ext uri="{FF2B5EF4-FFF2-40B4-BE49-F238E27FC236}">
                    <a16:creationId xmlns:a16="http://schemas.microsoft.com/office/drawing/2014/main" id="{0592DDE8-7A90-A941-BF28-67E1B775EC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2" y="1332"/>
                <a:ext cx="282" cy="60"/>
              </a:xfrm>
              <a:custGeom>
                <a:avLst/>
                <a:gdLst>
                  <a:gd name="T0" fmla="*/ 0 w 282"/>
                  <a:gd name="T1" fmla="*/ 0 h 60"/>
                  <a:gd name="T2" fmla="*/ 96 w 282"/>
                  <a:gd name="T3" fmla="*/ 0 h 60"/>
                  <a:gd name="T4" fmla="*/ 192 w 282"/>
                  <a:gd name="T5" fmla="*/ 60 h 60"/>
                  <a:gd name="T6" fmla="*/ 282 w 282"/>
                  <a:gd name="T7" fmla="*/ 6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2"/>
                  <a:gd name="T13" fmla="*/ 0 h 60"/>
                  <a:gd name="T14" fmla="*/ 282 w 282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2" h="60">
                    <a:moveTo>
                      <a:pt x="0" y="0"/>
                    </a:moveTo>
                    <a:lnTo>
                      <a:pt x="96" y="0"/>
                    </a:lnTo>
                    <a:lnTo>
                      <a:pt x="192" y="60"/>
                    </a:lnTo>
                    <a:lnTo>
                      <a:pt x="282" y="60"/>
                    </a:lnTo>
                  </a:path>
                </a:pathLst>
              </a:cu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</p:grpSp>
        <p:sp>
          <p:nvSpPr>
            <p:cNvPr id="22" name="Line 150">
              <a:extLst>
                <a:ext uri="{FF2B5EF4-FFF2-40B4-BE49-F238E27FC236}">
                  <a16:creationId xmlns:a16="http://schemas.microsoft.com/office/drawing/2014/main" id="{3A426EA9-3C4B-D945-8ABE-C459D2CF82E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00" y="1322"/>
              <a:ext cx="0" cy="10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23" name="Line 151">
              <a:extLst>
                <a:ext uri="{FF2B5EF4-FFF2-40B4-BE49-F238E27FC236}">
                  <a16:creationId xmlns:a16="http://schemas.microsoft.com/office/drawing/2014/main" id="{FDCC41AA-B10B-4148-BB6D-32F542F2D899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63" y="1326"/>
              <a:ext cx="0" cy="10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2000"/>
            </a:p>
          </p:txBody>
        </p:sp>
      </p:grpSp>
      <p:grpSp>
        <p:nvGrpSpPr>
          <p:cNvPr id="26" name="Group 143">
            <a:extLst>
              <a:ext uri="{FF2B5EF4-FFF2-40B4-BE49-F238E27FC236}">
                <a16:creationId xmlns:a16="http://schemas.microsoft.com/office/drawing/2014/main" id="{CD731DE5-2C86-2A43-8196-12EC9683BF30}"/>
              </a:ext>
            </a:extLst>
          </p:cNvPr>
          <p:cNvGrpSpPr>
            <a:grpSpLocks/>
          </p:cNvGrpSpPr>
          <p:nvPr/>
        </p:nvGrpSpPr>
        <p:grpSpPr bwMode="auto">
          <a:xfrm>
            <a:off x="5106505" y="5295577"/>
            <a:ext cx="667861" cy="368226"/>
            <a:chOff x="4396" y="1245"/>
            <a:chExt cx="672" cy="248"/>
          </a:xfrm>
        </p:grpSpPr>
        <p:sp>
          <p:nvSpPr>
            <p:cNvPr id="27" name="Oval 407">
              <a:extLst>
                <a:ext uri="{FF2B5EF4-FFF2-40B4-BE49-F238E27FC236}">
                  <a16:creationId xmlns:a16="http://schemas.microsoft.com/office/drawing/2014/main" id="{7D868DEA-4E43-5243-B330-3573E5399F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9" y="1355"/>
              <a:ext cx="666" cy="138"/>
            </a:xfrm>
            <a:prstGeom prst="ellipse">
              <a:avLst/>
            </a:prstGeom>
            <a:gradFill rotWithShape="1">
              <a:gsLst>
                <a:gs pos="0">
                  <a:srgbClr val="CCCCFF"/>
                </a:gs>
                <a:gs pos="100000">
                  <a:srgbClr val="FFFFFF"/>
                </a:gs>
              </a:gsLst>
              <a:lin ang="0" scaled="1"/>
            </a:gra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endParaRPr lang="en-US" altLang="en-US" sz="2800">
                <a:latin typeface="Times New Roman" charset="0"/>
              </a:endParaRPr>
            </a:p>
          </p:txBody>
        </p:sp>
        <p:sp>
          <p:nvSpPr>
            <p:cNvPr id="28" name="Rectangle 410">
              <a:extLst>
                <a:ext uri="{FF2B5EF4-FFF2-40B4-BE49-F238E27FC236}">
                  <a16:creationId xmlns:a16="http://schemas.microsoft.com/office/drawing/2014/main" id="{B0EBDABD-AD4E-CD4D-A57E-CE4320BD6D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9" y="1339"/>
              <a:ext cx="669" cy="86"/>
            </a:xfrm>
            <a:prstGeom prst="rect">
              <a:avLst/>
            </a:prstGeom>
            <a:gradFill rotWithShape="1">
              <a:gsLst>
                <a:gs pos="0">
                  <a:srgbClr val="CCCCFF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endParaRPr lang="en-US" altLang="en-US" sz="2800">
                <a:latin typeface="Times New Roman" charset="0"/>
              </a:endParaRPr>
            </a:p>
          </p:txBody>
        </p:sp>
        <p:sp>
          <p:nvSpPr>
            <p:cNvPr id="29" name="Oval 411">
              <a:extLst>
                <a:ext uri="{FF2B5EF4-FFF2-40B4-BE49-F238E27FC236}">
                  <a16:creationId xmlns:a16="http://schemas.microsoft.com/office/drawing/2014/main" id="{BB29EAFF-A972-0244-9B54-6425411EBA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6" y="1245"/>
              <a:ext cx="667" cy="162"/>
            </a:xfrm>
            <a:prstGeom prst="ellipse">
              <a:avLst/>
            </a:prstGeom>
            <a:gradFill rotWithShape="1">
              <a:gsLst>
                <a:gs pos="0">
                  <a:srgbClr val="CCCCFF"/>
                </a:gs>
                <a:gs pos="100000">
                  <a:srgbClr val="FFFFFF"/>
                </a:gs>
              </a:gsLst>
              <a:lin ang="0" scaled="1"/>
            </a:gra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endParaRPr lang="en-US" altLang="en-US" sz="2800">
                <a:latin typeface="Times New Roman" charset="0"/>
              </a:endParaRPr>
            </a:p>
          </p:txBody>
        </p:sp>
        <p:grpSp>
          <p:nvGrpSpPr>
            <p:cNvPr id="30" name="Group 147">
              <a:extLst>
                <a:ext uri="{FF2B5EF4-FFF2-40B4-BE49-F238E27FC236}">
                  <a16:creationId xmlns:a16="http://schemas.microsoft.com/office/drawing/2014/main" id="{0BC3B06F-0610-6844-A828-D7FA645FADF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30" y="1287"/>
              <a:ext cx="377" cy="75"/>
              <a:chOff x="2468" y="1332"/>
              <a:chExt cx="310" cy="60"/>
            </a:xfrm>
          </p:grpSpPr>
          <p:sp>
            <p:nvSpPr>
              <p:cNvPr id="33" name="Freeform 148">
                <a:extLst>
                  <a:ext uri="{FF2B5EF4-FFF2-40B4-BE49-F238E27FC236}">
                    <a16:creationId xmlns:a16="http://schemas.microsoft.com/office/drawing/2014/main" id="{7D6607E5-AC0A-2143-ADFF-070827CCF9B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8" y="1332"/>
                <a:ext cx="310" cy="60"/>
              </a:xfrm>
              <a:custGeom>
                <a:avLst/>
                <a:gdLst>
                  <a:gd name="T0" fmla="*/ 0 w 310"/>
                  <a:gd name="T1" fmla="*/ 60 h 60"/>
                  <a:gd name="T2" fmla="*/ 96 w 310"/>
                  <a:gd name="T3" fmla="*/ 60 h 60"/>
                  <a:gd name="T4" fmla="*/ 192 w 310"/>
                  <a:gd name="T5" fmla="*/ 0 h 60"/>
                  <a:gd name="T6" fmla="*/ 310 w 310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0"/>
                  <a:gd name="T13" fmla="*/ 0 h 60"/>
                  <a:gd name="T14" fmla="*/ 310 w 310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0" h="60">
                    <a:moveTo>
                      <a:pt x="0" y="60"/>
                    </a:moveTo>
                    <a:lnTo>
                      <a:pt x="96" y="60"/>
                    </a:lnTo>
                    <a:lnTo>
                      <a:pt x="192" y="0"/>
                    </a:lnTo>
                    <a:lnTo>
                      <a:pt x="310" y="0"/>
                    </a:lnTo>
                  </a:path>
                </a:pathLst>
              </a:cu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34" name="Freeform 149">
                <a:extLst>
                  <a:ext uri="{FF2B5EF4-FFF2-40B4-BE49-F238E27FC236}">
                    <a16:creationId xmlns:a16="http://schemas.microsoft.com/office/drawing/2014/main" id="{8861EE82-63D5-2B47-A909-7A2E50702E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2" y="1332"/>
                <a:ext cx="282" cy="60"/>
              </a:xfrm>
              <a:custGeom>
                <a:avLst/>
                <a:gdLst>
                  <a:gd name="T0" fmla="*/ 0 w 282"/>
                  <a:gd name="T1" fmla="*/ 0 h 60"/>
                  <a:gd name="T2" fmla="*/ 96 w 282"/>
                  <a:gd name="T3" fmla="*/ 0 h 60"/>
                  <a:gd name="T4" fmla="*/ 192 w 282"/>
                  <a:gd name="T5" fmla="*/ 60 h 60"/>
                  <a:gd name="T6" fmla="*/ 282 w 282"/>
                  <a:gd name="T7" fmla="*/ 6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2"/>
                  <a:gd name="T13" fmla="*/ 0 h 60"/>
                  <a:gd name="T14" fmla="*/ 282 w 282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2" h="60">
                    <a:moveTo>
                      <a:pt x="0" y="0"/>
                    </a:moveTo>
                    <a:lnTo>
                      <a:pt x="96" y="0"/>
                    </a:lnTo>
                    <a:lnTo>
                      <a:pt x="192" y="60"/>
                    </a:lnTo>
                    <a:lnTo>
                      <a:pt x="282" y="60"/>
                    </a:lnTo>
                  </a:path>
                </a:pathLst>
              </a:cu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</p:grpSp>
        <p:sp>
          <p:nvSpPr>
            <p:cNvPr id="31" name="Line 150">
              <a:extLst>
                <a:ext uri="{FF2B5EF4-FFF2-40B4-BE49-F238E27FC236}">
                  <a16:creationId xmlns:a16="http://schemas.microsoft.com/office/drawing/2014/main" id="{5C06A7E2-2EC7-7247-B33A-FC57390A954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00" y="1322"/>
              <a:ext cx="0" cy="10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32" name="Line 151">
              <a:extLst>
                <a:ext uri="{FF2B5EF4-FFF2-40B4-BE49-F238E27FC236}">
                  <a16:creationId xmlns:a16="http://schemas.microsoft.com/office/drawing/2014/main" id="{6781D80B-838D-6341-AAD5-766A97F10C3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63" y="1326"/>
              <a:ext cx="0" cy="10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2000"/>
            </a:p>
          </p:txBody>
        </p:sp>
      </p:grpSp>
      <p:grpSp>
        <p:nvGrpSpPr>
          <p:cNvPr id="35" name="Group 143">
            <a:extLst>
              <a:ext uri="{FF2B5EF4-FFF2-40B4-BE49-F238E27FC236}">
                <a16:creationId xmlns:a16="http://schemas.microsoft.com/office/drawing/2014/main" id="{81341D05-D320-E346-B803-43F7F83D015B}"/>
              </a:ext>
            </a:extLst>
          </p:cNvPr>
          <p:cNvGrpSpPr>
            <a:grpSpLocks/>
          </p:cNvGrpSpPr>
          <p:nvPr/>
        </p:nvGrpSpPr>
        <p:grpSpPr bwMode="auto">
          <a:xfrm>
            <a:off x="4030828" y="2909274"/>
            <a:ext cx="667861" cy="368226"/>
            <a:chOff x="4396" y="1245"/>
            <a:chExt cx="672" cy="248"/>
          </a:xfrm>
        </p:grpSpPr>
        <p:sp>
          <p:nvSpPr>
            <p:cNvPr id="36" name="Oval 407">
              <a:extLst>
                <a:ext uri="{FF2B5EF4-FFF2-40B4-BE49-F238E27FC236}">
                  <a16:creationId xmlns:a16="http://schemas.microsoft.com/office/drawing/2014/main" id="{267C5793-FD09-934A-A091-369D786D215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9" y="1355"/>
              <a:ext cx="666" cy="138"/>
            </a:xfrm>
            <a:prstGeom prst="ellipse">
              <a:avLst/>
            </a:prstGeom>
            <a:gradFill rotWithShape="1">
              <a:gsLst>
                <a:gs pos="0">
                  <a:srgbClr val="CCCCFF"/>
                </a:gs>
                <a:gs pos="100000">
                  <a:srgbClr val="FFFFFF"/>
                </a:gs>
              </a:gsLst>
              <a:lin ang="0" scaled="1"/>
            </a:gra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endParaRPr lang="en-US" altLang="en-US" sz="2800">
                <a:latin typeface="Times New Roman" charset="0"/>
              </a:endParaRPr>
            </a:p>
          </p:txBody>
        </p:sp>
        <p:sp>
          <p:nvSpPr>
            <p:cNvPr id="37" name="Rectangle 410">
              <a:extLst>
                <a:ext uri="{FF2B5EF4-FFF2-40B4-BE49-F238E27FC236}">
                  <a16:creationId xmlns:a16="http://schemas.microsoft.com/office/drawing/2014/main" id="{859127EB-67AC-6F44-83DA-2E89823F0A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9" y="1339"/>
              <a:ext cx="669" cy="86"/>
            </a:xfrm>
            <a:prstGeom prst="rect">
              <a:avLst/>
            </a:prstGeom>
            <a:gradFill rotWithShape="1">
              <a:gsLst>
                <a:gs pos="0">
                  <a:srgbClr val="CCCCFF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endParaRPr lang="en-US" altLang="en-US" sz="2800">
                <a:latin typeface="Times New Roman" charset="0"/>
              </a:endParaRPr>
            </a:p>
          </p:txBody>
        </p:sp>
        <p:sp>
          <p:nvSpPr>
            <p:cNvPr id="38" name="Oval 411">
              <a:extLst>
                <a:ext uri="{FF2B5EF4-FFF2-40B4-BE49-F238E27FC236}">
                  <a16:creationId xmlns:a16="http://schemas.microsoft.com/office/drawing/2014/main" id="{C23C53A7-E2EA-B14F-9C37-6714F0B123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6" y="1245"/>
              <a:ext cx="667" cy="162"/>
            </a:xfrm>
            <a:prstGeom prst="ellipse">
              <a:avLst/>
            </a:prstGeom>
            <a:gradFill rotWithShape="1">
              <a:gsLst>
                <a:gs pos="0">
                  <a:srgbClr val="CCCCFF"/>
                </a:gs>
                <a:gs pos="100000">
                  <a:srgbClr val="FFFFFF"/>
                </a:gs>
              </a:gsLst>
              <a:lin ang="0" scaled="1"/>
            </a:gra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endParaRPr lang="en-US" altLang="en-US" sz="2800">
                <a:latin typeface="Times New Roman" charset="0"/>
              </a:endParaRPr>
            </a:p>
          </p:txBody>
        </p:sp>
        <p:grpSp>
          <p:nvGrpSpPr>
            <p:cNvPr id="39" name="Group 147">
              <a:extLst>
                <a:ext uri="{FF2B5EF4-FFF2-40B4-BE49-F238E27FC236}">
                  <a16:creationId xmlns:a16="http://schemas.microsoft.com/office/drawing/2014/main" id="{79C1C1A4-B610-864B-8A79-2698A625C084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30" y="1287"/>
              <a:ext cx="377" cy="75"/>
              <a:chOff x="2468" y="1332"/>
              <a:chExt cx="310" cy="60"/>
            </a:xfrm>
          </p:grpSpPr>
          <p:sp>
            <p:nvSpPr>
              <p:cNvPr id="42" name="Freeform 148">
                <a:extLst>
                  <a:ext uri="{FF2B5EF4-FFF2-40B4-BE49-F238E27FC236}">
                    <a16:creationId xmlns:a16="http://schemas.microsoft.com/office/drawing/2014/main" id="{EE60032C-8F79-4347-A5A2-2B074503E7C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8" y="1332"/>
                <a:ext cx="310" cy="60"/>
              </a:xfrm>
              <a:custGeom>
                <a:avLst/>
                <a:gdLst>
                  <a:gd name="T0" fmla="*/ 0 w 310"/>
                  <a:gd name="T1" fmla="*/ 60 h 60"/>
                  <a:gd name="T2" fmla="*/ 96 w 310"/>
                  <a:gd name="T3" fmla="*/ 60 h 60"/>
                  <a:gd name="T4" fmla="*/ 192 w 310"/>
                  <a:gd name="T5" fmla="*/ 0 h 60"/>
                  <a:gd name="T6" fmla="*/ 310 w 310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0"/>
                  <a:gd name="T13" fmla="*/ 0 h 60"/>
                  <a:gd name="T14" fmla="*/ 310 w 310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0" h="60">
                    <a:moveTo>
                      <a:pt x="0" y="60"/>
                    </a:moveTo>
                    <a:lnTo>
                      <a:pt x="96" y="60"/>
                    </a:lnTo>
                    <a:lnTo>
                      <a:pt x="192" y="0"/>
                    </a:lnTo>
                    <a:lnTo>
                      <a:pt x="310" y="0"/>
                    </a:lnTo>
                  </a:path>
                </a:pathLst>
              </a:cu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43" name="Freeform 149">
                <a:extLst>
                  <a:ext uri="{FF2B5EF4-FFF2-40B4-BE49-F238E27FC236}">
                    <a16:creationId xmlns:a16="http://schemas.microsoft.com/office/drawing/2014/main" id="{29DD4FD2-4DC8-0644-8A1E-F7F24FCC71C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2" y="1332"/>
                <a:ext cx="282" cy="60"/>
              </a:xfrm>
              <a:custGeom>
                <a:avLst/>
                <a:gdLst>
                  <a:gd name="T0" fmla="*/ 0 w 282"/>
                  <a:gd name="T1" fmla="*/ 0 h 60"/>
                  <a:gd name="T2" fmla="*/ 96 w 282"/>
                  <a:gd name="T3" fmla="*/ 0 h 60"/>
                  <a:gd name="T4" fmla="*/ 192 w 282"/>
                  <a:gd name="T5" fmla="*/ 60 h 60"/>
                  <a:gd name="T6" fmla="*/ 282 w 282"/>
                  <a:gd name="T7" fmla="*/ 6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2"/>
                  <a:gd name="T13" fmla="*/ 0 h 60"/>
                  <a:gd name="T14" fmla="*/ 282 w 282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2" h="60">
                    <a:moveTo>
                      <a:pt x="0" y="0"/>
                    </a:moveTo>
                    <a:lnTo>
                      <a:pt x="96" y="0"/>
                    </a:lnTo>
                    <a:lnTo>
                      <a:pt x="192" y="60"/>
                    </a:lnTo>
                    <a:lnTo>
                      <a:pt x="282" y="60"/>
                    </a:lnTo>
                  </a:path>
                </a:pathLst>
              </a:cu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</p:grpSp>
        <p:sp>
          <p:nvSpPr>
            <p:cNvPr id="40" name="Line 150">
              <a:extLst>
                <a:ext uri="{FF2B5EF4-FFF2-40B4-BE49-F238E27FC236}">
                  <a16:creationId xmlns:a16="http://schemas.microsoft.com/office/drawing/2014/main" id="{10AC88D7-869C-0C47-90BA-17E38D613F1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00" y="1322"/>
              <a:ext cx="0" cy="10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41" name="Line 151">
              <a:extLst>
                <a:ext uri="{FF2B5EF4-FFF2-40B4-BE49-F238E27FC236}">
                  <a16:creationId xmlns:a16="http://schemas.microsoft.com/office/drawing/2014/main" id="{C88F6B84-280F-474A-908C-B6CC935F165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63" y="1326"/>
              <a:ext cx="0" cy="10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2000"/>
            </a:p>
          </p:txBody>
        </p:sp>
      </p:grpSp>
      <p:grpSp>
        <p:nvGrpSpPr>
          <p:cNvPr id="44" name="Group 143">
            <a:extLst>
              <a:ext uri="{FF2B5EF4-FFF2-40B4-BE49-F238E27FC236}">
                <a16:creationId xmlns:a16="http://schemas.microsoft.com/office/drawing/2014/main" id="{ABF04BA3-FD1E-244F-B65E-C9912767EA8D}"/>
              </a:ext>
            </a:extLst>
          </p:cNvPr>
          <p:cNvGrpSpPr>
            <a:grpSpLocks/>
          </p:cNvGrpSpPr>
          <p:nvPr/>
        </p:nvGrpSpPr>
        <p:grpSpPr bwMode="auto">
          <a:xfrm>
            <a:off x="2998325" y="4931378"/>
            <a:ext cx="667861" cy="368226"/>
            <a:chOff x="4396" y="1245"/>
            <a:chExt cx="672" cy="248"/>
          </a:xfrm>
        </p:grpSpPr>
        <p:sp>
          <p:nvSpPr>
            <p:cNvPr id="45" name="Oval 407">
              <a:extLst>
                <a:ext uri="{FF2B5EF4-FFF2-40B4-BE49-F238E27FC236}">
                  <a16:creationId xmlns:a16="http://schemas.microsoft.com/office/drawing/2014/main" id="{E50E8540-6586-0343-8593-7452FF5E1B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9" y="1355"/>
              <a:ext cx="666" cy="138"/>
            </a:xfrm>
            <a:prstGeom prst="ellipse">
              <a:avLst/>
            </a:prstGeom>
            <a:gradFill rotWithShape="1">
              <a:gsLst>
                <a:gs pos="0">
                  <a:srgbClr val="CCCCFF"/>
                </a:gs>
                <a:gs pos="100000">
                  <a:srgbClr val="FFFFFF"/>
                </a:gs>
              </a:gsLst>
              <a:lin ang="0" scaled="1"/>
            </a:gra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endParaRPr lang="en-US" altLang="en-US" sz="2800">
                <a:latin typeface="Times New Roman" charset="0"/>
              </a:endParaRPr>
            </a:p>
          </p:txBody>
        </p:sp>
        <p:sp>
          <p:nvSpPr>
            <p:cNvPr id="46" name="Rectangle 410">
              <a:extLst>
                <a:ext uri="{FF2B5EF4-FFF2-40B4-BE49-F238E27FC236}">
                  <a16:creationId xmlns:a16="http://schemas.microsoft.com/office/drawing/2014/main" id="{D5AB529D-A0D4-3C4B-A7BF-8D6EEFEB35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9" y="1339"/>
              <a:ext cx="669" cy="86"/>
            </a:xfrm>
            <a:prstGeom prst="rect">
              <a:avLst/>
            </a:prstGeom>
            <a:gradFill rotWithShape="1">
              <a:gsLst>
                <a:gs pos="0">
                  <a:srgbClr val="CCCCFF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endParaRPr lang="en-US" altLang="en-US" sz="2800">
                <a:latin typeface="Times New Roman" charset="0"/>
              </a:endParaRPr>
            </a:p>
          </p:txBody>
        </p:sp>
        <p:sp>
          <p:nvSpPr>
            <p:cNvPr id="47" name="Oval 411">
              <a:extLst>
                <a:ext uri="{FF2B5EF4-FFF2-40B4-BE49-F238E27FC236}">
                  <a16:creationId xmlns:a16="http://schemas.microsoft.com/office/drawing/2014/main" id="{BA29D139-B241-834C-89F8-DCCBC640C4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6" y="1245"/>
              <a:ext cx="667" cy="162"/>
            </a:xfrm>
            <a:prstGeom prst="ellipse">
              <a:avLst/>
            </a:prstGeom>
            <a:gradFill rotWithShape="1">
              <a:gsLst>
                <a:gs pos="0">
                  <a:srgbClr val="CCCCFF"/>
                </a:gs>
                <a:gs pos="100000">
                  <a:srgbClr val="FFFFFF"/>
                </a:gs>
              </a:gsLst>
              <a:lin ang="0" scaled="1"/>
            </a:gra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endParaRPr lang="en-US" altLang="en-US" sz="2800">
                <a:latin typeface="Times New Roman" charset="0"/>
              </a:endParaRPr>
            </a:p>
          </p:txBody>
        </p:sp>
        <p:grpSp>
          <p:nvGrpSpPr>
            <p:cNvPr id="48" name="Group 147">
              <a:extLst>
                <a:ext uri="{FF2B5EF4-FFF2-40B4-BE49-F238E27FC236}">
                  <a16:creationId xmlns:a16="http://schemas.microsoft.com/office/drawing/2014/main" id="{516DE671-913E-3E4D-9AC5-7CBE0EE70EF8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30" y="1287"/>
              <a:ext cx="377" cy="75"/>
              <a:chOff x="2468" y="1332"/>
              <a:chExt cx="310" cy="60"/>
            </a:xfrm>
          </p:grpSpPr>
          <p:sp>
            <p:nvSpPr>
              <p:cNvPr id="51" name="Freeform 148">
                <a:extLst>
                  <a:ext uri="{FF2B5EF4-FFF2-40B4-BE49-F238E27FC236}">
                    <a16:creationId xmlns:a16="http://schemas.microsoft.com/office/drawing/2014/main" id="{671C23D7-D41A-9B4E-BBFE-586EB7F6290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8" y="1332"/>
                <a:ext cx="310" cy="60"/>
              </a:xfrm>
              <a:custGeom>
                <a:avLst/>
                <a:gdLst>
                  <a:gd name="T0" fmla="*/ 0 w 310"/>
                  <a:gd name="T1" fmla="*/ 60 h 60"/>
                  <a:gd name="T2" fmla="*/ 96 w 310"/>
                  <a:gd name="T3" fmla="*/ 60 h 60"/>
                  <a:gd name="T4" fmla="*/ 192 w 310"/>
                  <a:gd name="T5" fmla="*/ 0 h 60"/>
                  <a:gd name="T6" fmla="*/ 310 w 310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0"/>
                  <a:gd name="T13" fmla="*/ 0 h 60"/>
                  <a:gd name="T14" fmla="*/ 310 w 310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0" h="60">
                    <a:moveTo>
                      <a:pt x="0" y="60"/>
                    </a:moveTo>
                    <a:lnTo>
                      <a:pt x="96" y="60"/>
                    </a:lnTo>
                    <a:lnTo>
                      <a:pt x="192" y="0"/>
                    </a:lnTo>
                    <a:lnTo>
                      <a:pt x="310" y="0"/>
                    </a:lnTo>
                  </a:path>
                </a:pathLst>
              </a:cu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52" name="Freeform 149">
                <a:extLst>
                  <a:ext uri="{FF2B5EF4-FFF2-40B4-BE49-F238E27FC236}">
                    <a16:creationId xmlns:a16="http://schemas.microsoft.com/office/drawing/2014/main" id="{EF52178D-537C-F248-B863-7C70BF89B6F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2" y="1332"/>
                <a:ext cx="282" cy="60"/>
              </a:xfrm>
              <a:custGeom>
                <a:avLst/>
                <a:gdLst>
                  <a:gd name="T0" fmla="*/ 0 w 282"/>
                  <a:gd name="T1" fmla="*/ 0 h 60"/>
                  <a:gd name="T2" fmla="*/ 96 w 282"/>
                  <a:gd name="T3" fmla="*/ 0 h 60"/>
                  <a:gd name="T4" fmla="*/ 192 w 282"/>
                  <a:gd name="T5" fmla="*/ 60 h 60"/>
                  <a:gd name="T6" fmla="*/ 282 w 282"/>
                  <a:gd name="T7" fmla="*/ 6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2"/>
                  <a:gd name="T13" fmla="*/ 0 h 60"/>
                  <a:gd name="T14" fmla="*/ 282 w 282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2" h="60">
                    <a:moveTo>
                      <a:pt x="0" y="0"/>
                    </a:moveTo>
                    <a:lnTo>
                      <a:pt x="96" y="0"/>
                    </a:lnTo>
                    <a:lnTo>
                      <a:pt x="192" y="60"/>
                    </a:lnTo>
                    <a:lnTo>
                      <a:pt x="282" y="60"/>
                    </a:lnTo>
                  </a:path>
                </a:pathLst>
              </a:cu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</p:grpSp>
        <p:sp>
          <p:nvSpPr>
            <p:cNvPr id="49" name="Line 150">
              <a:extLst>
                <a:ext uri="{FF2B5EF4-FFF2-40B4-BE49-F238E27FC236}">
                  <a16:creationId xmlns:a16="http://schemas.microsoft.com/office/drawing/2014/main" id="{4AB288D8-7CA1-AD44-A296-D4646EFB2E1E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00" y="1322"/>
              <a:ext cx="0" cy="10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50" name="Line 151">
              <a:extLst>
                <a:ext uri="{FF2B5EF4-FFF2-40B4-BE49-F238E27FC236}">
                  <a16:creationId xmlns:a16="http://schemas.microsoft.com/office/drawing/2014/main" id="{3881A20A-58DF-7749-8FE3-CEABDDCE6676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63" y="1326"/>
              <a:ext cx="0" cy="10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2000"/>
            </a:p>
          </p:txBody>
        </p:sp>
      </p:grpSp>
      <p:grpSp>
        <p:nvGrpSpPr>
          <p:cNvPr id="53" name="Group 143">
            <a:extLst>
              <a:ext uri="{FF2B5EF4-FFF2-40B4-BE49-F238E27FC236}">
                <a16:creationId xmlns:a16="http://schemas.microsoft.com/office/drawing/2014/main" id="{76F06981-3ACB-7448-BC4E-4F0F297A19D0}"/>
              </a:ext>
            </a:extLst>
          </p:cNvPr>
          <p:cNvGrpSpPr>
            <a:grpSpLocks/>
          </p:cNvGrpSpPr>
          <p:nvPr/>
        </p:nvGrpSpPr>
        <p:grpSpPr bwMode="auto">
          <a:xfrm>
            <a:off x="5305734" y="4046873"/>
            <a:ext cx="667861" cy="368226"/>
            <a:chOff x="4396" y="1245"/>
            <a:chExt cx="672" cy="248"/>
          </a:xfrm>
        </p:grpSpPr>
        <p:sp>
          <p:nvSpPr>
            <p:cNvPr id="54" name="Oval 407">
              <a:extLst>
                <a:ext uri="{FF2B5EF4-FFF2-40B4-BE49-F238E27FC236}">
                  <a16:creationId xmlns:a16="http://schemas.microsoft.com/office/drawing/2014/main" id="{0770C050-BB2A-624B-B09C-BFBB9B2025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9" y="1355"/>
              <a:ext cx="666" cy="138"/>
            </a:xfrm>
            <a:prstGeom prst="ellipse">
              <a:avLst/>
            </a:prstGeom>
            <a:gradFill rotWithShape="1">
              <a:gsLst>
                <a:gs pos="0">
                  <a:srgbClr val="CCCCFF"/>
                </a:gs>
                <a:gs pos="100000">
                  <a:srgbClr val="FFFFFF"/>
                </a:gs>
              </a:gsLst>
              <a:lin ang="0" scaled="1"/>
            </a:gra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endParaRPr lang="en-US" altLang="en-US" sz="2800">
                <a:latin typeface="Times New Roman" charset="0"/>
              </a:endParaRPr>
            </a:p>
          </p:txBody>
        </p:sp>
        <p:sp>
          <p:nvSpPr>
            <p:cNvPr id="55" name="Rectangle 410">
              <a:extLst>
                <a:ext uri="{FF2B5EF4-FFF2-40B4-BE49-F238E27FC236}">
                  <a16:creationId xmlns:a16="http://schemas.microsoft.com/office/drawing/2014/main" id="{593F5EB5-48F7-644C-9C80-91D7C4FF320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9" y="1339"/>
              <a:ext cx="669" cy="86"/>
            </a:xfrm>
            <a:prstGeom prst="rect">
              <a:avLst/>
            </a:prstGeom>
            <a:gradFill rotWithShape="1">
              <a:gsLst>
                <a:gs pos="0">
                  <a:srgbClr val="CCCCFF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endParaRPr lang="en-US" altLang="en-US" sz="2800">
                <a:latin typeface="Times New Roman" charset="0"/>
              </a:endParaRPr>
            </a:p>
          </p:txBody>
        </p:sp>
        <p:sp>
          <p:nvSpPr>
            <p:cNvPr id="56" name="Oval 411">
              <a:extLst>
                <a:ext uri="{FF2B5EF4-FFF2-40B4-BE49-F238E27FC236}">
                  <a16:creationId xmlns:a16="http://schemas.microsoft.com/office/drawing/2014/main" id="{27E1A63C-9DE6-4E40-9446-336E415E43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6" y="1245"/>
              <a:ext cx="667" cy="162"/>
            </a:xfrm>
            <a:prstGeom prst="ellipse">
              <a:avLst/>
            </a:prstGeom>
            <a:gradFill rotWithShape="1">
              <a:gsLst>
                <a:gs pos="0">
                  <a:srgbClr val="CCCCFF"/>
                </a:gs>
                <a:gs pos="100000">
                  <a:srgbClr val="FFFFFF"/>
                </a:gs>
              </a:gsLst>
              <a:lin ang="0" scaled="1"/>
            </a:gra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endParaRPr lang="en-US" altLang="en-US" sz="2800">
                <a:latin typeface="Times New Roman" charset="0"/>
              </a:endParaRPr>
            </a:p>
          </p:txBody>
        </p:sp>
        <p:grpSp>
          <p:nvGrpSpPr>
            <p:cNvPr id="57" name="Group 147">
              <a:extLst>
                <a:ext uri="{FF2B5EF4-FFF2-40B4-BE49-F238E27FC236}">
                  <a16:creationId xmlns:a16="http://schemas.microsoft.com/office/drawing/2014/main" id="{172FB985-3DF8-1A4E-9A08-0829D3A0522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30" y="1287"/>
              <a:ext cx="377" cy="75"/>
              <a:chOff x="2468" y="1332"/>
              <a:chExt cx="310" cy="60"/>
            </a:xfrm>
          </p:grpSpPr>
          <p:sp>
            <p:nvSpPr>
              <p:cNvPr id="60" name="Freeform 148">
                <a:extLst>
                  <a:ext uri="{FF2B5EF4-FFF2-40B4-BE49-F238E27FC236}">
                    <a16:creationId xmlns:a16="http://schemas.microsoft.com/office/drawing/2014/main" id="{AF425310-61C5-6C4F-96DA-135829216F2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8" y="1332"/>
                <a:ext cx="310" cy="60"/>
              </a:xfrm>
              <a:custGeom>
                <a:avLst/>
                <a:gdLst>
                  <a:gd name="T0" fmla="*/ 0 w 310"/>
                  <a:gd name="T1" fmla="*/ 60 h 60"/>
                  <a:gd name="T2" fmla="*/ 96 w 310"/>
                  <a:gd name="T3" fmla="*/ 60 h 60"/>
                  <a:gd name="T4" fmla="*/ 192 w 310"/>
                  <a:gd name="T5" fmla="*/ 0 h 60"/>
                  <a:gd name="T6" fmla="*/ 310 w 310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0"/>
                  <a:gd name="T13" fmla="*/ 0 h 60"/>
                  <a:gd name="T14" fmla="*/ 310 w 310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0" h="60">
                    <a:moveTo>
                      <a:pt x="0" y="60"/>
                    </a:moveTo>
                    <a:lnTo>
                      <a:pt x="96" y="60"/>
                    </a:lnTo>
                    <a:lnTo>
                      <a:pt x="192" y="0"/>
                    </a:lnTo>
                    <a:lnTo>
                      <a:pt x="310" y="0"/>
                    </a:lnTo>
                  </a:path>
                </a:pathLst>
              </a:cu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61" name="Freeform 149">
                <a:extLst>
                  <a:ext uri="{FF2B5EF4-FFF2-40B4-BE49-F238E27FC236}">
                    <a16:creationId xmlns:a16="http://schemas.microsoft.com/office/drawing/2014/main" id="{B404972F-2D5D-704F-AEDF-0544A8A84A4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2" y="1332"/>
                <a:ext cx="282" cy="60"/>
              </a:xfrm>
              <a:custGeom>
                <a:avLst/>
                <a:gdLst>
                  <a:gd name="T0" fmla="*/ 0 w 282"/>
                  <a:gd name="T1" fmla="*/ 0 h 60"/>
                  <a:gd name="T2" fmla="*/ 96 w 282"/>
                  <a:gd name="T3" fmla="*/ 0 h 60"/>
                  <a:gd name="T4" fmla="*/ 192 w 282"/>
                  <a:gd name="T5" fmla="*/ 60 h 60"/>
                  <a:gd name="T6" fmla="*/ 282 w 282"/>
                  <a:gd name="T7" fmla="*/ 6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2"/>
                  <a:gd name="T13" fmla="*/ 0 h 60"/>
                  <a:gd name="T14" fmla="*/ 282 w 282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2" h="60">
                    <a:moveTo>
                      <a:pt x="0" y="0"/>
                    </a:moveTo>
                    <a:lnTo>
                      <a:pt x="96" y="0"/>
                    </a:lnTo>
                    <a:lnTo>
                      <a:pt x="192" y="60"/>
                    </a:lnTo>
                    <a:lnTo>
                      <a:pt x="282" y="60"/>
                    </a:lnTo>
                  </a:path>
                </a:pathLst>
              </a:cu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</p:grpSp>
        <p:sp>
          <p:nvSpPr>
            <p:cNvPr id="58" name="Line 150">
              <a:extLst>
                <a:ext uri="{FF2B5EF4-FFF2-40B4-BE49-F238E27FC236}">
                  <a16:creationId xmlns:a16="http://schemas.microsoft.com/office/drawing/2014/main" id="{605303E0-8CAC-7143-A7D2-6BE09C4AB2A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00" y="1322"/>
              <a:ext cx="0" cy="10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59" name="Line 151">
              <a:extLst>
                <a:ext uri="{FF2B5EF4-FFF2-40B4-BE49-F238E27FC236}">
                  <a16:creationId xmlns:a16="http://schemas.microsoft.com/office/drawing/2014/main" id="{D830B03A-015A-FE47-978F-4B88B530561D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63" y="1326"/>
              <a:ext cx="0" cy="10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2000"/>
            </a:p>
          </p:txBody>
        </p:sp>
      </p:grpSp>
      <p:grpSp>
        <p:nvGrpSpPr>
          <p:cNvPr id="62" name="Group 143">
            <a:extLst>
              <a:ext uri="{FF2B5EF4-FFF2-40B4-BE49-F238E27FC236}">
                <a16:creationId xmlns:a16="http://schemas.microsoft.com/office/drawing/2014/main" id="{5F51073C-9BE2-D24D-A402-02FA42051BD6}"/>
              </a:ext>
            </a:extLst>
          </p:cNvPr>
          <p:cNvGrpSpPr>
            <a:grpSpLocks/>
          </p:cNvGrpSpPr>
          <p:nvPr/>
        </p:nvGrpSpPr>
        <p:grpSpPr bwMode="auto">
          <a:xfrm>
            <a:off x="5968626" y="2304584"/>
            <a:ext cx="667861" cy="368226"/>
            <a:chOff x="4396" y="1245"/>
            <a:chExt cx="672" cy="248"/>
          </a:xfrm>
        </p:grpSpPr>
        <p:sp>
          <p:nvSpPr>
            <p:cNvPr id="63" name="Oval 407">
              <a:extLst>
                <a:ext uri="{FF2B5EF4-FFF2-40B4-BE49-F238E27FC236}">
                  <a16:creationId xmlns:a16="http://schemas.microsoft.com/office/drawing/2014/main" id="{E18B3A86-18B4-8D44-95B2-08968AAEE2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9" y="1355"/>
              <a:ext cx="666" cy="138"/>
            </a:xfrm>
            <a:prstGeom prst="ellipse">
              <a:avLst/>
            </a:prstGeom>
            <a:gradFill rotWithShape="1">
              <a:gsLst>
                <a:gs pos="0">
                  <a:srgbClr val="CCCCFF"/>
                </a:gs>
                <a:gs pos="100000">
                  <a:srgbClr val="FFFFFF"/>
                </a:gs>
              </a:gsLst>
              <a:lin ang="0" scaled="1"/>
            </a:gra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endParaRPr lang="en-US" altLang="en-US" sz="2800">
                <a:latin typeface="Times New Roman" charset="0"/>
              </a:endParaRPr>
            </a:p>
          </p:txBody>
        </p:sp>
        <p:sp>
          <p:nvSpPr>
            <p:cNvPr id="64" name="Rectangle 410">
              <a:extLst>
                <a:ext uri="{FF2B5EF4-FFF2-40B4-BE49-F238E27FC236}">
                  <a16:creationId xmlns:a16="http://schemas.microsoft.com/office/drawing/2014/main" id="{91F4FDBB-3074-8A48-8CC0-08AE8EFC14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9" y="1339"/>
              <a:ext cx="669" cy="86"/>
            </a:xfrm>
            <a:prstGeom prst="rect">
              <a:avLst/>
            </a:prstGeom>
            <a:gradFill rotWithShape="1">
              <a:gsLst>
                <a:gs pos="0">
                  <a:srgbClr val="CCCCFF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endParaRPr lang="en-US" altLang="en-US" sz="2800">
                <a:latin typeface="Times New Roman" charset="0"/>
              </a:endParaRPr>
            </a:p>
          </p:txBody>
        </p:sp>
        <p:sp>
          <p:nvSpPr>
            <p:cNvPr id="65" name="Oval 411">
              <a:extLst>
                <a:ext uri="{FF2B5EF4-FFF2-40B4-BE49-F238E27FC236}">
                  <a16:creationId xmlns:a16="http://schemas.microsoft.com/office/drawing/2014/main" id="{F7041313-BFFC-994B-B0DB-3346D33676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6" y="1245"/>
              <a:ext cx="667" cy="162"/>
            </a:xfrm>
            <a:prstGeom prst="ellipse">
              <a:avLst/>
            </a:prstGeom>
            <a:gradFill rotWithShape="1">
              <a:gsLst>
                <a:gs pos="0">
                  <a:srgbClr val="CCCCFF"/>
                </a:gs>
                <a:gs pos="100000">
                  <a:srgbClr val="FFFFFF"/>
                </a:gs>
              </a:gsLst>
              <a:lin ang="0" scaled="1"/>
            </a:gra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endParaRPr lang="en-US" altLang="en-US" sz="2800">
                <a:latin typeface="Times New Roman" charset="0"/>
              </a:endParaRPr>
            </a:p>
          </p:txBody>
        </p:sp>
        <p:grpSp>
          <p:nvGrpSpPr>
            <p:cNvPr id="66" name="Group 147">
              <a:extLst>
                <a:ext uri="{FF2B5EF4-FFF2-40B4-BE49-F238E27FC236}">
                  <a16:creationId xmlns:a16="http://schemas.microsoft.com/office/drawing/2014/main" id="{8C5B5F4F-12D2-324C-BA0D-E91CFCECA71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30" y="1287"/>
              <a:ext cx="377" cy="75"/>
              <a:chOff x="2468" y="1332"/>
              <a:chExt cx="310" cy="60"/>
            </a:xfrm>
          </p:grpSpPr>
          <p:sp>
            <p:nvSpPr>
              <p:cNvPr id="69" name="Freeform 148">
                <a:extLst>
                  <a:ext uri="{FF2B5EF4-FFF2-40B4-BE49-F238E27FC236}">
                    <a16:creationId xmlns:a16="http://schemas.microsoft.com/office/drawing/2014/main" id="{9D6ED7A9-4C32-694B-AA84-7A3A19227F6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8" y="1332"/>
                <a:ext cx="310" cy="60"/>
              </a:xfrm>
              <a:custGeom>
                <a:avLst/>
                <a:gdLst>
                  <a:gd name="T0" fmla="*/ 0 w 310"/>
                  <a:gd name="T1" fmla="*/ 60 h 60"/>
                  <a:gd name="T2" fmla="*/ 96 w 310"/>
                  <a:gd name="T3" fmla="*/ 60 h 60"/>
                  <a:gd name="T4" fmla="*/ 192 w 310"/>
                  <a:gd name="T5" fmla="*/ 0 h 60"/>
                  <a:gd name="T6" fmla="*/ 310 w 310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0"/>
                  <a:gd name="T13" fmla="*/ 0 h 60"/>
                  <a:gd name="T14" fmla="*/ 310 w 310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0" h="60">
                    <a:moveTo>
                      <a:pt x="0" y="60"/>
                    </a:moveTo>
                    <a:lnTo>
                      <a:pt x="96" y="60"/>
                    </a:lnTo>
                    <a:lnTo>
                      <a:pt x="192" y="0"/>
                    </a:lnTo>
                    <a:lnTo>
                      <a:pt x="310" y="0"/>
                    </a:lnTo>
                  </a:path>
                </a:pathLst>
              </a:cu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70" name="Freeform 149">
                <a:extLst>
                  <a:ext uri="{FF2B5EF4-FFF2-40B4-BE49-F238E27FC236}">
                    <a16:creationId xmlns:a16="http://schemas.microsoft.com/office/drawing/2014/main" id="{4E10B127-F0B3-8544-AC05-95A3A621DE6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2" y="1332"/>
                <a:ext cx="282" cy="60"/>
              </a:xfrm>
              <a:custGeom>
                <a:avLst/>
                <a:gdLst>
                  <a:gd name="T0" fmla="*/ 0 w 282"/>
                  <a:gd name="T1" fmla="*/ 0 h 60"/>
                  <a:gd name="T2" fmla="*/ 96 w 282"/>
                  <a:gd name="T3" fmla="*/ 0 h 60"/>
                  <a:gd name="T4" fmla="*/ 192 w 282"/>
                  <a:gd name="T5" fmla="*/ 60 h 60"/>
                  <a:gd name="T6" fmla="*/ 282 w 282"/>
                  <a:gd name="T7" fmla="*/ 6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2"/>
                  <a:gd name="T13" fmla="*/ 0 h 60"/>
                  <a:gd name="T14" fmla="*/ 282 w 282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2" h="60">
                    <a:moveTo>
                      <a:pt x="0" y="0"/>
                    </a:moveTo>
                    <a:lnTo>
                      <a:pt x="96" y="0"/>
                    </a:lnTo>
                    <a:lnTo>
                      <a:pt x="192" y="60"/>
                    </a:lnTo>
                    <a:lnTo>
                      <a:pt x="282" y="60"/>
                    </a:lnTo>
                  </a:path>
                </a:pathLst>
              </a:cu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</p:grpSp>
        <p:sp>
          <p:nvSpPr>
            <p:cNvPr id="67" name="Line 150">
              <a:extLst>
                <a:ext uri="{FF2B5EF4-FFF2-40B4-BE49-F238E27FC236}">
                  <a16:creationId xmlns:a16="http://schemas.microsoft.com/office/drawing/2014/main" id="{A3954FC4-49DC-8A46-8FAA-9DBB4918F9A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00" y="1322"/>
              <a:ext cx="0" cy="10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68" name="Line 151">
              <a:extLst>
                <a:ext uri="{FF2B5EF4-FFF2-40B4-BE49-F238E27FC236}">
                  <a16:creationId xmlns:a16="http://schemas.microsoft.com/office/drawing/2014/main" id="{D089A61D-637F-F64F-86AB-9D53646CB06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63" y="1326"/>
              <a:ext cx="0" cy="10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2000"/>
            </a:p>
          </p:txBody>
        </p:sp>
      </p:grpSp>
      <p:grpSp>
        <p:nvGrpSpPr>
          <p:cNvPr id="71" name="Group 143">
            <a:extLst>
              <a:ext uri="{FF2B5EF4-FFF2-40B4-BE49-F238E27FC236}">
                <a16:creationId xmlns:a16="http://schemas.microsoft.com/office/drawing/2014/main" id="{69F75E7D-F235-6444-94A0-309E0D860DD2}"/>
              </a:ext>
            </a:extLst>
          </p:cNvPr>
          <p:cNvGrpSpPr>
            <a:grpSpLocks/>
          </p:cNvGrpSpPr>
          <p:nvPr/>
        </p:nvGrpSpPr>
        <p:grpSpPr bwMode="auto">
          <a:xfrm>
            <a:off x="7133387" y="3611446"/>
            <a:ext cx="667861" cy="368226"/>
            <a:chOff x="4396" y="1245"/>
            <a:chExt cx="672" cy="248"/>
          </a:xfrm>
        </p:grpSpPr>
        <p:sp>
          <p:nvSpPr>
            <p:cNvPr id="72" name="Oval 407">
              <a:extLst>
                <a:ext uri="{FF2B5EF4-FFF2-40B4-BE49-F238E27FC236}">
                  <a16:creationId xmlns:a16="http://schemas.microsoft.com/office/drawing/2014/main" id="{2006FFCA-F835-1A42-A2BB-F941BCD476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9" y="1355"/>
              <a:ext cx="666" cy="138"/>
            </a:xfrm>
            <a:prstGeom prst="ellipse">
              <a:avLst/>
            </a:prstGeom>
            <a:gradFill rotWithShape="1">
              <a:gsLst>
                <a:gs pos="0">
                  <a:srgbClr val="CCCCFF"/>
                </a:gs>
                <a:gs pos="100000">
                  <a:srgbClr val="FFFFFF"/>
                </a:gs>
              </a:gsLst>
              <a:lin ang="0" scaled="1"/>
            </a:gra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endParaRPr lang="en-US" altLang="en-US" sz="2800">
                <a:latin typeface="Times New Roman" charset="0"/>
              </a:endParaRPr>
            </a:p>
          </p:txBody>
        </p:sp>
        <p:sp>
          <p:nvSpPr>
            <p:cNvPr id="73" name="Rectangle 410">
              <a:extLst>
                <a:ext uri="{FF2B5EF4-FFF2-40B4-BE49-F238E27FC236}">
                  <a16:creationId xmlns:a16="http://schemas.microsoft.com/office/drawing/2014/main" id="{CDF56244-DA85-8043-9BE1-F9DC2234EF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9" y="1339"/>
              <a:ext cx="669" cy="86"/>
            </a:xfrm>
            <a:prstGeom prst="rect">
              <a:avLst/>
            </a:prstGeom>
            <a:gradFill rotWithShape="1">
              <a:gsLst>
                <a:gs pos="0">
                  <a:srgbClr val="CCCCFF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endParaRPr lang="en-US" altLang="en-US" sz="2800">
                <a:latin typeface="Times New Roman" charset="0"/>
              </a:endParaRPr>
            </a:p>
          </p:txBody>
        </p:sp>
        <p:sp>
          <p:nvSpPr>
            <p:cNvPr id="74" name="Oval 411">
              <a:extLst>
                <a:ext uri="{FF2B5EF4-FFF2-40B4-BE49-F238E27FC236}">
                  <a16:creationId xmlns:a16="http://schemas.microsoft.com/office/drawing/2014/main" id="{111B1467-C69C-984B-8A5F-6915FF478D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6" y="1245"/>
              <a:ext cx="667" cy="162"/>
            </a:xfrm>
            <a:prstGeom prst="ellipse">
              <a:avLst/>
            </a:prstGeom>
            <a:gradFill rotWithShape="1">
              <a:gsLst>
                <a:gs pos="0">
                  <a:srgbClr val="CCCCFF"/>
                </a:gs>
                <a:gs pos="100000">
                  <a:srgbClr val="FFFFFF"/>
                </a:gs>
              </a:gsLst>
              <a:lin ang="0" scaled="1"/>
            </a:gra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endParaRPr lang="en-US" altLang="en-US" sz="2800">
                <a:latin typeface="Times New Roman" charset="0"/>
              </a:endParaRPr>
            </a:p>
          </p:txBody>
        </p:sp>
        <p:grpSp>
          <p:nvGrpSpPr>
            <p:cNvPr id="75" name="Group 147">
              <a:extLst>
                <a:ext uri="{FF2B5EF4-FFF2-40B4-BE49-F238E27FC236}">
                  <a16:creationId xmlns:a16="http://schemas.microsoft.com/office/drawing/2014/main" id="{19C80919-8C26-0042-9EF7-DA347E29B2B5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30" y="1287"/>
              <a:ext cx="377" cy="75"/>
              <a:chOff x="2468" y="1332"/>
              <a:chExt cx="310" cy="60"/>
            </a:xfrm>
          </p:grpSpPr>
          <p:sp>
            <p:nvSpPr>
              <p:cNvPr id="78" name="Freeform 148">
                <a:extLst>
                  <a:ext uri="{FF2B5EF4-FFF2-40B4-BE49-F238E27FC236}">
                    <a16:creationId xmlns:a16="http://schemas.microsoft.com/office/drawing/2014/main" id="{059FC72A-1BC1-6A4F-9DCA-CEEC6531773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8" y="1332"/>
                <a:ext cx="310" cy="60"/>
              </a:xfrm>
              <a:custGeom>
                <a:avLst/>
                <a:gdLst>
                  <a:gd name="T0" fmla="*/ 0 w 310"/>
                  <a:gd name="T1" fmla="*/ 60 h 60"/>
                  <a:gd name="T2" fmla="*/ 96 w 310"/>
                  <a:gd name="T3" fmla="*/ 60 h 60"/>
                  <a:gd name="T4" fmla="*/ 192 w 310"/>
                  <a:gd name="T5" fmla="*/ 0 h 60"/>
                  <a:gd name="T6" fmla="*/ 310 w 310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0"/>
                  <a:gd name="T13" fmla="*/ 0 h 60"/>
                  <a:gd name="T14" fmla="*/ 310 w 310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0" h="60">
                    <a:moveTo>
                      <a:pt x="0" y="60"/>
                    </a:moveTo>
                    <a:lnTo>
                      <a:pt x="96" y="60"/>
                    </a:lnTo>
                    <a:lnTo>
                      <a:pt x="192" y="0"/>
                    </a:lnTo>
                    <a:lnTo>
                      <a:pt x="310" y="0"/>
                    </a:lnTo>
                  </a:path>
                </a:pathLst>
              </a:cu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79" name="Freeform 149">
                <a:extLst>
                  <a:ext uri="{FF2B5EF4-FFF2-40B4-BE49-F238E27FC236}">
                    <a16:creationId xmlns:a16="http://schemas.microsoft.com/office/drawing/2014/main" id="{F99AE2F3-2F89-054E-8DBD-47561C029C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2" y="1332"/>
                <a:ext cx="282" cy="60"/>
              </a:xfrm>
              <a:custGeom>
                <a:avLst/>
                <a:gdLst>
                  <a:gd name="T0" fmla="*/ 0 w 282"/>
                  <a:gd name="T1" fmla="*/ 0 h 60"/>
                  <a:gd name="T2" fmla="*/ 96 w 282"/>
                  <a:gd name="T3" fmla="*/ 0 h 60"/>
                  <a:gd name="T4" fmla="*/ 192 w 282"/>
                  <a:gd name="T5" fmla="*/ 60 h 60"/>
                  <a:gd name="T6" fmla="*/ 282 w 282"/>
                  <a:gd name="T7" fmla="*/ 6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2"/>
                  <a:gd name="T13" fmla="*/ 0 h 60"/>
                  <a:gd name="T14" fmla="*/ 282 w 282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2" h="60">
                    <a:moveTo>
                      <a:pt x="0" y="0"/>
                    </a:moveTo>
                    <a:lnTo>
                      <a:pt x="96" y="0"/>
                    </a:lnTo>
                    <a:lnTo>
                      <a:pt x="192" y="60"/>
                    </a:lnTo>
                    <a:lnTo>
                      <a:pt x="282" y="60"/>
                    </a:lnTo>
                  </a:path>
                </a:pathLst>
              </a:cu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</p:grpSp>
        <p:sp>
          <p:nvSpPr>
            <p:cNvPr id="76" name="Line 150">
              <a:extLst>
                <a:ext uri="{FF2B5EF4-FFF2-40B4-BE49-F238E27FC236}">
                  <a16:creationId xmlns:a16="http://schemas.microsoft.com/office/drawing/2014/main" id="{6A62D597-293E-C644-8819-EBF7AD89B6F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00" y="1322"/>
              <a:ext cx="0" cy="10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77" name="Line 151">
              <a:extLst>
                <a:ext uri="{FF2B5EF4-FFF2-40B4-BE49-F238E27FC236}">
                  <a16:creationId xmlns:a16="http://schemas.microsoft.com/office/drawing/2014/main" id="{ED6A4783-B3E9-1848-B48F-90F9339F4B8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63" y="1326"/>
              <a:ext cx="0" cy="10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2000"/>
            </a:p>
          </p:txBody>
        </p:sp>
      </p:grpSp>
      <p:grpSp>
        <p:nvGrpSpPr>
          <p:cNvPr id="80" name="Group 143">
            <a:extLst>
              <a:ext uri="{FF2B5EF4-FFF2-40B4-BE49-F238E27FC236}">
                <a16:creationId xmlns:a16="http://schemas.microsoft.com/office/drawing/2014/main" id="{EEE73F09-4DE6-C540-BD05-32AD88A7389C}"/>
              </a:ext>
            </a:extLst>
          </p:cNvPr>
          <p:cNvGrpSpPr>
            <a:grpSpLocks/>
          </p:cNvGrpSpPr>
          <p:nvPr/>
        </p:nvGrpSpPr>
        <p:grpSpPr bwMode="auto">
          <a:xfrm>
            <a:off x="6786040" y="4521381"/>
            <a:ext cx="667861" cy="368226"/>
            <a:chOff x="4396" y="1245"/>
            <a:chExt cx="672" cy="248"/>
          </a:xfrm>
          <a:solidFill>
            <a:schemeClr val="accent1"/>
          </a:solidFill>
        </p:grpSpPr>
        <p:sp>
          <p:nvSpPr>
            <p:cNvPr id="81" name="Oval 407">
              <a:extLst>
                <a:ext uri="{FF2B5EF4-FFF2-40B4-BE49-F238E27FC236}">
                  <a16:creationId xmlns:a16="http://schemas.microsoft.com/office/drawing/2014/main" id="{2DEB7C67-2F2B-C247-81E6-896CBDBA91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9" y="1355"/>
              <a:ext cx="666" cy="138"/>
            </a:xfrm>
            <a:prstGeom prst="ellipse">
              <a:avLst/>
            </a:prstGeom>
            <a:grp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endParaRPr lang="en-US" altLang="en-US" sz="2800">
                <a:latin typeface="Times New Roman" charset="0"/>
              </a:endParaRPr>
            </a:p>
          </p:txBody>
        </p:sp>
        <p:sp>
          <p:nvSpPr>
            <p:cNvPr id="82" name="Rectangle 410">
              <a:extLst>
                <a:ext uri="{FF2B5EF4-FFF2-40B4-BE49-F238E27FC236}">
                  <a16:creationId xmlns:a16="http://schemas.microsoft.com/office/drawing/2014/main" id="{C7F02F91-523E-424A-A5F5-74AF04B557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9" y="1339"/>
              <a:ext cx="669" cy="8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endParaRPr lang="en-US" altLang="en-US" sz="2800">
                <a:latin typeface="Times New Roman" charset="0"/>
              </a:endParaRPr>
            </a:p>
          </p:txBody>
        </p:sp>
        <p:sp>
          <p:nvSpPr>
            <p:cNvPr id="83" name="Oval 411">
              <a:extLst>
                <a:ext uri="{FF2B5EF4-FFF2-40B4-BE49-F238E27FC236}">
                  <a16:creationId xmlns:a16="http://schemas.microsoft.com/office/drawing/2014/main" id="{13A17447-4312-1848-A60D-73A3C621761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6" y="1245"/>
              <a:ext cx="667" cy="162"/>
            </a:xfrm>
            <a:prstGeom prst="ellipse">
              <a:avLst/>
            </a:prstGeom>
            <a:grp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endParaRPr lang="en-US" altLang="en-US" sz="2800">
                <a:latin typeface="Times New Roman" charset="0"/>
              </a:endParaRPr>
            </a:p>
          </p:txBody>
        </p:sp>
        <p:grpSp>
          <p:nvGrpSpPr>
            <p:cNvPr id="84" name="Group 147">
              <a:extLst>
                <a:ext uri="{FF2B5EF4-FFF2-40B4-BE49-F238E27FC236}">
                  <a16:creationId xmlns:a16="http://schemas.microsoft.com/office/drawing/2014/main" id="{7BFDBB03-FD40-8840-A712-9A2078BE6A7F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30" y="1287"/>
              <a:ext cx="377" cy="75"/>
              <a:chOff x="2468" y="1332"/>
              <a:chExt cx="310" cy="60"/>
            </a:xfrm>
            <a:grpFill/>
          </p:grpSpPr>
          <p:sp>
            <p:nvSpPr>
              <p:cNvPr id="87" name="Freeform 148">
                <a:extLst>
                  <a:ext uri="{FF2B5EF4-FFF2-40B4-BE49-F238E27FC236}">
                    <a16:creationId xmlns:a16="http://schemas.microsoft.com/office/drawing/2014/main" id="{22E77783-5062-974A-B4B0-8FE88C09051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8" y="1332"/>
                <a:ext cx="310" cy="60"/>
              </a:xfrm>
              <a:custGeom>
                <a:avLst/>
                <a:gdLst>
                  <a:gd name="T0" fmla="*/ 0 w 310"/>
                  <a:gd name="T1" fmla="*/ 60 h 60"/>
                  <a:gd name="T2" fmla="*/ 96 w 310"/>
                  <a:gd name="T3" fmla="*/ 60 h 60"/>
                  <a:gd name="T4" fmla="*/ 192 w 310"/>
                  <a:gd name="T5" fmla="*/ 0 h 60"/>
                  <a:gd name="T6" fmla="*/ 310 w 310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0"/>
                  <a:gd name="T13" fmla="*/ 0 h 60"/>
                  <a:gd name="T14" fmla="*/ 310 w 310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0" h="60">
                    <a:moveTo>
                      <a:pt x="0" y="60"/>
                    </a:moveTo>
                    <a:lnTo>
                      <a:pt x="96" y="60"/>
                    </a:lnTo>
                    <a:lnTo>
                      <a:pt x="192" y="0"/>
                    </a:lnTo>
                    <a:lnTo>
                      <a:pt x="310" y="0"/>
                    </a:lnTo>
                  </a:path>
                </a:pathLst>
              </a:custGeom>
              <a:grpFill/>
              <a:ln w="190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88" name="Freeform 149">
                <a:extLst>
                  <a:ext uri="{FF2B5EF4-FFF2-40B4-BE49-F238E27FC236}">
                    <a16:creationId xmlns:a16="http://schemas.microsoft.com/office/drawing/2014/main" id="{74580EE5-8EDD-064D-9F5C-14E7089887D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2" y="1332"/>
                <a:ext cx="282" cy="60"/>
              </a:xfrm>
              <a:custGeom>
                <a:avLst/>
                <a:gdLst>
                  <a:gd name="T0" fmla="*/ 0 w 282"/>
                  <a:gd name="T1" fmla="*/ 0 h 60"/>
                  <a:gd name="T2" fmla="*/ 96 w 282"/>
                  <a:gd name="T3" fmla="*/ 0 h 60"/>
                  <a:gd name="T4" fmla="*/ 192 w 282"/>
                  <a:gd name="T5" fmla="*/ 60 h 60"/>
                  <a:gd name="T6" fmla="*/ 282 w 282"/>
                  <a:gd name="T7" fmla="*/ 6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2"/>
                  <a:gd name="T13" fmla="*/ 0 h 60"/>
                  <a:gd name="T14" fmla="*/ 282 w 282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2" h="60">
                    <a:moveTo>
                      <a:pt x="0" y="0"/>
                    </a:moveTo>
                    <a:lnTo>
                      <a:pt x="96" y="0"/>
                    </a:lnTo>
                    <a:lnTo>
                      <a:pt x="192" y="60"/>
                    </a:lnTo>
                    <a:lnTo>
                      <a:pt x="282" y="60"/>
                    </a:lnTo>
                  </a:path>
                </a:pathLst>
              </a:custGeom>
              <a:grpFill/>
              <a:ln w="190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2000"/>
              </a:p>
            </p:txBody>
          </p:sp>
        </p:grpSp>
        <p:sp>
          <p:nvSpPr>
            <p:cNvPr id="85" name="Line 150">
              <a:extLst>
                <a:ext uri="{FF2B5EF4-FFF2-40B4-BE49-F238E27FC236}">
                  <a16:creationId xmlns:a16="http://schemas.microsoft.com/office/drawing/2014/main" id="{F94159CA-1411-8F4B-BA9C-15CF808148E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00" y="1322"/>
              <a:ext cx="0" cy="108"/>
            </a:xfrm>
            <a:prstGeom prst="line">
              <a:avLst/>
            </a:prstGeom>
            <a:grp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86" name="Line 151">
              <a:extLst>
                <a:ext uri="{FF2B5EF4-FFF2-40B4-BE49-F238E27FC236}">
                  <a16:creationId xmlns:a16="http://schemas.microsoft.com/office/drawing/2014/main" id="{12BE7EFE-73F7-3F4A-9226-08B0AAB9FD7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63" y="1326"/>
              <a:ext cx="0" cy="107"/>
            </a:xfrm>
            <a:prstGeom prst="line">
              <a:avLst/>
            </a:prstGeom>
            <a:grp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 sz="2000"/>
            </a:p>
          </p:txBody>
        </p:sp>
      </p:grpSp>
      <p:grpSp>
        <p:nvGrpSpPr>
          <p:cNvPr id="89" name="Group 143">
            <a:extLst>
              <a:ext uri="{FF2B5EF4-FFF2-40B4-BE49-F238E27FC236}">
                <a16:creationId xmlns:a16="http://schemas.microsoft.com/office/drawing/2014/main" id="{B0EF8220-36D6-9A4E-AB4A-25EAA599D865}"/>
              </a:ext>
            </a:extLst>
          </p:cNvPr>
          <p:cNvGrpSpPr>
            <a:grpSpLocks/>
          </p:cNvGrpSpPr>
          <p:nvPr/>
        </p:nvGrpSpPr>
        <p:grpSpPr bwMode="auto">
          <a:xfrm>
            <a:off x="8912883" y="3806338"/>
            <a:ext cx="667861" cy="368226"/>
            <a:chOff x="4396" y="1245"/>
            <a:chExt cx="672" cy="248"/>
          </a:xfrm>
        </p:grpSpPr>
        <p:sp>
          <p:nvSpPr>
            <p:cNvPr id="90" name="Oval 407">
              <a:extLst>
                <a:ext uri="{FF2B5EF4-FFF2-40B4-BE49-F238E27FC236}">
                  <a16:creationId xmlns:a16="http://schemas.microsoft.com/office/drawing/2014/main" id="{134E1470-51B8-704A-8F6B-E42E773A04B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9" y="1355"/>
              <a:ext cx="666" cy="138"/>
            </a:xfrm>
            <a:prstGeom prst="ellipse">
              <a:avLst/>
            </a:prstGeom>
            <a:gradFill rotWithShape="1">
              <a:gsLst>
                <a:gs pos="0">
                  <a:srgbClr val="CCCCFF"/>
                </a:gs>
                <a:gs pos="100000">
                  <a:srgbClr val="FFFFFF"/>
                </a:gs>
              </a:gsLst>
              <a:lin ang="0" scaled="1"/>
            </a:gra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endParaRPr lang="en-US" altLang="en-US" sz="2800">
                <a:latin typeface="Times New Roman" charset="0"/>
              </a:endParaRPr>
            </a:p>
          </p:txBody>
        </p:sp>
        <p:sp>
          <p:nvSpPr>
            <p:cNvPr id="91" name="Rectangle 410">
              <a:extLst>
                <a:ext uri="{FF2B5EF4-FFF2-40B4-BE49-F238E27FC236}">
                  <a16:creationId xmlns:a16="http://schemas.microsoft.com/office/drawing/2014/main" id="{1ABD0BCD-654E-294B-8459-87EE6267E5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9" y="1339"/>
              <a:ext cx="669" cy="86"/>
            </a:xfrm>
            <a:prstGeom prst="rect">
              <a:avLst/>
            </a:prstGeom>
            <a:gradFill rotWithShape="1">
              <a:gsLst>
                <a:gs pos="0">
                  <a:srgbClr val="CCCCFF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endParaRPr lang="en-US" altLang="en-US" sz="2800">
                <a:latin typeface="Times New Roman" charset="0"/>
              </a:endParaRPr>
            </a:p>
          </p:txBody>
        </p:sp>
        <p:sp>
          <p:nvSpPr>
            <p:cNvPr id="92" name="Oval 411">
              <a:extLst>
                <a:ext uri="{FF2B5EF4-FFF2-40B4-BE49-F238E27FC236}">
                  <a16:creationId xmlns:a16="http://schemas.microsoft.com/office/drawing/2014/main" id="{33806743-5B81-3C47-9C4B-64E61FE185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6" y="1245"/>
              <a:ext cx="667" cy="162"/>
            </a:xfrm>
            <a:prstGeom prst="ellipse">
              <a:avLst/>
            </a:prstGeom>
            <a:gradFill rotWithShape="1">
              <a:gsLst>
                <a:gs pos="0">
                  <a:srgbClr val="CCCCFF"/>
                </a:gs>
                <a:gs pos="100000">
                  <a:srgbClr val="FFFFFF"/>
                </a:gs>
              </a:gsLst>
              <a:lin ang="0" scaled="1"/>
            </a:gra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endParaRPr lang="en-US" altLang="en-US" sz="2800">
                <a:latin typeface="Times New Roman" charset="0"/>
              </a:endParaRPr>
            </a:p>
          </p:txBody>
        </p:sp>
        <p:grpSp>
          <p:nvGrpSpPr>
            <p:cNvPr id="93" name="Group 147">
              <a:extLst>
                <a:ext uri="{FF2B5EF4-FFF2-40B4-BE49-F238E27FC236}">
                  <a16:creationId xmlns:a16="http://schemas.microsoft.com/office/drawing/2014/main" id="{8AC1249F-9FCB-5440-8125-A37A34D99F1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30" y="1287"/>
              <a:ext cx="377" cy="75"/>
              <a:chOff x="2468" y="1332"/>
              <a:chExt cx="310" cy="60"/>
            </a:xfrm>
          </p:grpSpPr>
          <p:sp>
            <p:nvSpPr>
              <p:cNvPr id="96" name="Freeform 148">
                <a:extLst>
                  <a:ext uri="{FF2B5EF4-FFF2-40B4-BE49-F238E27FC236}">
                    <a16:creationId xmlns:a16="http://schemas.microsoft.com/office/drawing/2014/main" id="{26D0511E-9183-F244-89EB-8FEC2422062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8" y="1332"/>
                <a:ext cx="310" cy="60"/>
              </a:xfrm>
              <a:custGeom>
                <a:avLst/>
                <a:gdLst>
                  <a:gd name="T0" fmla="*/ 0 w 310"/>
                  <a:gd name="T1" fmla="*/ 60 h 60"/>
                  <a:gd name="T2" fmla="*/ 96 w 310"/>
                  <a:gd name="T3" fmla="*/ 60 h 60"/>
                  <a:gd name="T4" fmla="*/ 192 w 310"/>
                  <a:gd name="T5" fmla="*/ 0 h 60"/>
                  <a:gd name="T6" fmla="*/ 310 w 310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0"/>
                  <a:gd name="T13" fmla="*/ 0 h 60"/>
                  <a:gd name="T14" fmla="*/ 310 w 310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0" h="60">
                    <a:moveTo>
                      <a:pt x="0" y="60"/>
                    </a:moveTo>
                    <a:lnTo>
                      <a:pt x="96" y="60"/>
                    </a:lnTo>
                    <a:lnTo>
                      <a:pt x="192" y="0"/>
                    </a:lnTo>
                    <a:lnTo>
                      <a:pt x="310" y="0"/>
                    </a:lnTo>
                  </a:path>
                </a:pathLst>
              </a:cu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97" name="Freeform 149">
                <a:extLst>
                  <a:ext uri="{FF2B5EF4-FFF2-40B4-BE49-F238E27FC236}">
                    <a16:creationId xmlns:a16="http://schemas.microsoft.com/office/drawing/2014/main" id="{C7E2FF33-AEA2-6E4E-BAEE-08E686EA85E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2" y="1332"/>
                <a:ext cx="282" cy="60"/>
              </a:xfrm>
              <a:custGeom>
                <a:avLst/>
                <a:gdLst>
                  <a:gd name="T0" fmla="*/ 0 w 282"/>
                  <a:gd name="T1" fmla="*/ 0 h 60"/>
                  <a:gd name="T2" fmla="*/ 96 w 282"/>
                  <a:gd name="T3" fmla="*/ 0 h 60"/>
                  <a:gd name="T4" fmla="*/ 192 w 282"/>
                  <a:gd name="T5" fmla="*/ 60 h 60"/>
                  <a:gd name="T6" fmla="*/ 282 w 282"/>
                  <a:gd name="T7" fmla="*/ 6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2"/>
                  <a:gd name="T13" fmla="*/ 0 h 60"/>
                  <a:gd name="T14" fmla="*/ 282 w 282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2" h="60">
                    <a:moveTo>
                      <a:pt x="0" y="0"/>
                    </a:moveTo>
                    <a:lnTo>
                      <a:pt x="96" y="0"/>
                    </a:lnTo>
                    <a:lnTo>
                      <a:pt x="192" y="60"/>
                    </a:lnTo>
                    <a:lnTo>
                      <a:pt x="282" y="60"/>
                    </a:lnTo>
                  </a:path>
                </a:pathLst>
              </a:cu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</p:grpSp>
        <p:sp>
          <p:nvSpPr>
            <p:cNvPr id="94" name="Line 150">
              <a:extLst>
                <a:ext uri="{FF2B5EF4-FFF2-40B4-BE49-F238E27FC236}">
                  <a16:creationId xmlns:a16="http://schemas.microsoft.com/office/drawing/2014/main" id="{0C6CBA3D-1FA8-2A44-B0D8-A5E6A11AE61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00" y="1322"/>
              <a:ext cx="0" cy="10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95" name="Line 151">
              <a:extLst>
                <a:ext uri="{FF2B5EF4-FFF2-40B4-BE49-F238E27FC236}">
                  <a16:creationId xmlns:a16="http://schemas.microsoft.com/office/drawing/2014/main" id="{26CA91C7-999E-4D41-8A04-1B9D2377808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63" y="1326"/>
              <a:ext cx="0" cy="10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2000"/>
            </a:p>
          </p:txBody>
        </p:sp>
      </p:grpSp>
      <p:grpSp>
        <p:nvGrpSpPr>
          <p:cNvPr id="98" name="Group 143">
            <a:extLst>
              <a:ext uri="{FF2B5EF4-FFF2-40B4-BE49-F238E27FC236}">
                <a16:creationId xmlns:a16="http://schemas.microsoft.com/office/drawing/2014/main" id="{A9CB8A35-53E1-F846-8001-B4F4CB113E9C}"/>
              </a:ext>
            </a:extLst>
          </p:cNvPr>
          <p:cNvGrpSpPr>
            <a:grpSpLocks/>
          </p:cNvGrpSpPr>
          <p:nvPr/>
        </p:nvGrpSpPr>
        <p:grpSpPr bwMode="auto">
          <a:xfrm>
            <a:off x="9578500" y="6224371"/>
            <a:ext cx="667861" cy="368226"/>
            <a:chOff x="4396" y="1245"/>
            <a:chExt cx="672" cy="248"/>
          </a:xfrm>
        </p:grpSpPr>
        <p:sp>
          <p:nvSpPr>
            <p:cNvPr id="99" name="Oval 407">
              <a:extLst>
                <a:ext uri="{FF2B5EF4-FFF2-40B4-BE49-F238E27FC236}">
                  <a16:creationId xmlns:a16="http://schemas.microsoft.com/office/drawing/2014/main" id="{10F985DD-D95F-8441-9CD5-8DE09077C73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9" y="1355"/>
              <a:ext cx="666" cy="138"/>
            </a:xfrm>
            <a:prstGeom prst="ellipse">
              <a:avLst/>
            </a:prstGeom>
            <a:gradFill rotWithShape="1">
              <a:gsLst>
                <a:gs pos="0">
                  <a:srgbClr val="CCCCFF"/>
                </a:gs>
                <a:gs pos="100000">
                  <a:srgbClr val="FFFFFF"/>
                </a:gs>
              </a:gsLst>
              <a:lin ang="0" scaled="1"/>
            </a:gra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endParaRPr lang="en-US" altLang="en-US" sz="2800">
                <a:latin typeface="Times New Roman" charset="0"/>
              </a:endParaRPr>
            </a:p>
          </p:txBody>
        </p:sp>
        <p:sp>
          <p:nvSpPr>
            <p:cNvPr id="100" name="Rectangle 410">
              <a:extLst>
                <a:ext uri="{FF2B5EF4-FFF2-40B4-BE49-F238E27FC236}">
                  <a16:creationId xmlns:a16="http://schemas.microsoft.com/office/drawing/2014/main" id="{E4A9F5AB-5F0F-F146-BC3A-FA76A0E729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9" y="1339"/>
              <a:ext cx="669" cy="86"/>
            </a:xfrm>
            <a:prstGeom prst="rect">
              <a:avLst/>
            </a:prstGeom>
            <a:gradFill rotWithShape="1">
              <a:gsLst>
                <a:gs pos="0">
                  <a:srgbClr val="CCCCFF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endParaRPr lang="en-US" altLang="en-US" sz="2800">
                <a:latin typeface="Times New Roman" charset="0"/>
              </a:endParaRPr>
            </a:p>
          </p:txBody>
        </p:sp>
        <p:sp>
          <p:nvSpPr>
            <p:cNvPr id="101" name="Oval 411">
              <a:extLst>
                <a:ext uri="{FF2B5EF4-FFF2-40B4-BE49-F238E27FC236}">
                  <a16:creationId xmlns:a16="http://schemas.microsoft.com/office/drawing/2014/main" id="{C09CF959-B640-6B49-81A7-69D69B1445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6" y="1245"/>
              <a:ext cx="667" cy="162"/>
            </a:xfrm>
            <a:prstGeom prst="ellipse">
              <a:avLst/>
            </a:prstGeom>
            <a:gradFill rotWithShape="1">
              <a:gsLst>
                <a:gs pos="0">
                  <a:srgbClr val="CCCCFF"/>
                </a:gs>
                <a:gs pos="100000">
                  <a:srgbClr val="FFFFFF"/>
                </a:gs>
              </a:gsLst>
              <a:lin ang="0" scaled="1"/>
            </a:gra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endParaRPr lang="en-US" altLang="en-US" sz="2800">
                <a:latin typeface="Times New Roman" charset="0"/>
              </a:endParaRPr>
            </a:p>
          </p:txBody>
        </p:sp>
        <p:grpSp>
          <p:nvGrpSpPr>
            <p:cNvPr id="102" name="Group 147">
              <a:extLst>
                <a:ext uri="{FF2B5EF4-FFF2-40B4-BE49-F238E27FC236}">
                  <a16:creationId xmlns:a16="http://schemas.microsoft.com/office/drawing/2014/main" id="{697E3F62-5E68-6C4B-8A69-D5D489697B1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30" y="1287"/>
              <a:ext cx="377" cy="75"/>
              <a:chOff x="2468" y="1332"/>
              <a:chExt cx="310" cy="60"/>
            </a:xfrm>
          </p:grpSpPr>
          <p:sp>
            <p:nvSpPr>
              <p:cNvPr id="105" name="Freeform 148">
                <a:extLst>
                  <a:ext uri="{FF2B5EF4-FFF2-40B4-BE49-F238E27FC236}">
                    <a16:creationId xmlns:a16="http://schemas.microsoft.com/office/drawing/2014/main" id="{18B3F89F-DD06-7147-AA93-CE762C7AEEE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8" y="1332"/>
                <a:ext cx="310" cy="60"/>
              </a:xfrm>
              <a:custGeom>
                <a:avLst/>
                <a:gdLst>
                  <a:gd name="T0" fmla="*/ 0 w 310"/>
                  <a:gd name="T1" fmla="*/ 60 h 60"/>
                  <a:gd name="T2" fmla="*/ 96 w 310"/>
                  <a:gd name="T3" fmla="*/ 60 h 60"/>
                  <a:gd name="T4" fmla="*/ 192 w 310"/>
                  <a:gd name="T5" fmla="*/ 0 h 60"/>
                  <a:gd name="T6" fmla="*/ 310 w 310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0"/>
                  <a:gd name="T13" fmla="*/ 0 h 60"/>
                  <a:gd name="T14" fmla="*/ 310 w 310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0" h="60">
                    <a:moveTo>
                      <a:pt x="0" y="60"/>
                    </a:moveTo>
                    <a:lnTo>
                      <a:pt x="96" y="60"/>
                    </a:lnTo>
                    <a:lnTo>
                      <a:pt x="192" y="0"/>
                    </a:lnTo>
                    <a:lnTo>
                      <a:pt x="310" y="0"/>
                    </a:lnTo>
                  </a:path>
                </a:pathLst>
              </a:cu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6" name="Freeform 149">
                <a:extLst>
                  <a:ext uri="{FF2B5EF4-FFF2-40B4-BE49-F238E27FC236}">
                    <a16:creationId xmlns:a16="http://schemas.microsoft.com/office/drawing/2014/main" id="{70DF5B70-4B93-DE41-96F7-7DA2BBBA5D1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2" y="1332"/>
                <a:ext cx="282" cy="60"/>
              </a:xfrm>
              <a:custGeom>
                <a:avLst/>
                <a:gdLst>
                  <a:gd name="T0" fmla="*/ 0 w 282"/>
                  <a:gd name="T1" fmla="*/ 0 h 60"/>
                  <a:gd name="T2" fmla="*/ 96 w 282"/>
                  <a:gd name="T3" fmla="*/ 0 h 60"/>
                  <a:gd name="T4" fmla="*/ 192 w 282"/>
                  <a:gd name="T5" fmla="*/ 60 h 60"/>
                  <a:gd name="T6" fmla="*/ 282 w 282"/>
                  <a:gd name="T7" fmla="*/ 6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2"/>
                  <a:gd name="T13" fmla="*/ 0 h 60"/>
                  <a:gd name="T14" fmla="*/ 282 w 282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2" h="60">
                    <a:moveTo>
                      <a:pt x="0" y="0"/>
                    </a:moveTo>
                    <a:lnTo>
                      <a:pt x="96" y="0"/>
                    </a:lnTo>
                    <a:lnTo>
                      <a:pt x="192" y="60"/>
                    </a:lnTo>
                    <a:lnTo>
                      <a:pt x="282" y="60"/>
                    </a:lnTo>
                  </a:path>
                </a:pathLst>
              </a:cu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</p:grpSp>
        <p:sp>
          <p:nvSpPr>
            <p:cNvPr id="103" name="Line 150">
              <a:extLst>
                <a:ext uri="{FF2B5EF4-FFF2-40B4-BE49-F238E27FC236}">
                  <a16:creationId xmlns:a16="http://schemas.microsoft.com/office/drawing/2014/main" id="{291DA4FA-1C7A-934D-82EE-F71514F8657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00" y="1322"/>
              <a:ext cx="0" cy="10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04" name="Line 151">
              <a:extLst>
                <a:ext uri="{FF2B5EF4-FFF2-40B4-BE49-F238E27FC236}">
                  <a16:creationId xmlns:a16="http://schemas.microsoft.com/office/drawing/2014/main" id="{57102BCB-86DF-B241-8043-CBC9C040B3F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63" y="1326"/>
              <a:ext cx="0" cy="10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2000"/>
            </a:p>
          </p:txBody>
        </p:sp>
      </p:grpSp>
      <p:grpSp>
        <p:nvGrpSpPr>
          <p:cNvPr id="107" name="Group 143">
            <a:extLst>
              <a:ext uri="{FF2B5EF4-FFF2-40B4-BE49-F238E27FC236}">
                <a16:creationId xmlns:a16="http://schemas.microsoft.com/office/drawing/2014/main" id="{CB85131D-4012-7140-AD12-E35E145C5C15}"/>
              </a:ext>
            </a:extLst>
          </p:cNvPr>
          <p:cNvGrpSpPr>
            <a:grpSpLocks/>
          </p:cNvGrpSpPr>
          <p:nvPr/>
        </p:nvGrpSpPr>
        <p:grpSpPr bwMode="auto">
          <a:xfrm>
            <a:off x="8752875" y="5014577"/>
            <a:ext cx="667861" cy="368226"/>
            <a:chOff x="4396" y="1245"/>
            <a:chExt cx="672" cy="248"/>
          </a:xfrm>
        </p:grpSpPr>
        <p:sp>
          <p:nvSpPr>
            <p:cNvPr id="108" name="Oval 407">
              <a:extLst>
                <a:ext uri="{FF2B5EF4-FFF2-40B4-BE49-F238E27FC236}">
                  <a16:creationId xmlns:a16="http://schemas.microsoft.com/office/drawing/2014/main" id="{EDE993E2-C11A-B14D-98E4-A31FB212B9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9" y="1355"/>
              <a:ext cx="666" cy="138"/>
            </a:xfrm>
            <a:prstGeom prst="ellipse">
              <a:avLst/>
            </a:prstGeom>
            <a:gradFill rotWithShape="1">
              <a:gsLst>
                <a:gs pos="0">
                  <a:srgbClr val="CCCCFF"/>
                </a:gs>
                <a:gs pos="100000">
                  <a:srgbClr val="FFFFFF"/>
                </a:gs>
              </a:gsLst>
              <a:lin ang="0" scaled="1"/>
            </a:gra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endParaRPr lang="en-US" altLang="en-US" sz="2800">
                <a:latin typeface="Times New Roman" charset="0"/>
              </a:endParaRPr>
            </a:p>
          </p:txBody>
        </p:sp>
        <p:sp>
          <p:nvSpPr>
            <p:cNvPr id="109" name="Rectangle 410">
              <a:extLst>
                <a:ext uri="{FF2B5EF4-FFF2-40B4-BE49-F238E27FC236}">
                  <a16:creationId xmlns:a16="http://schemas.microsoft.com/office/drawing/2014/main" id="{08E2153D-204D-2F40-8CD9-CFC0349CD4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9" y="1339"/>
              <a:ext cx="669" cy="86"/>
            </a:xfrm>
            <a:prstGeom prst="rect">
              <a:avLst/>
            </a:prstGeom>
            <a:gradFill rotWithShape="1">
              <a:gsLst>
                <a:gs pos="0">
                  <a:srgbClr val="CCCCFF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endParaRPr lang="en-US" altLang="en-US" sz="2800">
                <a:latin typeface="Times New Roman" charset="0"/>
              </a:endParaRPr>
            </a:p>
          </p:txBody>
        </p:sp>
        <p:sp>
          <p:nvSpPr>
            <p:cNvPr id="110" name="Oval 411">
              <a:extLst>
                <a:ext uri="{FF2B5EF4-FFF2-40B4-BE49-F238E27FC236}">
                  <a16:creationId xmlns:a16="http://schemas.microsoft.com/office/drawing/2014/main" id="{8B31683F-C36B-B84E-A74C-54C9990755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96" y="1245"/>
              <a:ext cx="667" cy="162"/>
            </a:xfrm>
            <a:prstGeom prst="ellipse">
              <a:avLst/>
            </a:prstGeom>
            <a:gradFill rotWithShape="1">
              <a:gsLst>
                <a:gs pos="0">
                  <a:srgbClr val="CCCCFF"/>
                </a:gs>
                <a:gs pos="100000">
                  <a:srgbClr val="FFFFFF"/>
                </a:gs>
              </a:gsLst>
              <a:lin ang="0" scaled="1"/>
            </a:gra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endParaRPr lang="en-US" altLang="en-US" sz="2800">
                <a:latin typeface="Times New Roman" charset="0"/>
              </a:endParaRPr>
            </a:p>
          </p:txBody>
        </p:sp>
        <p:grpSp>
          <p:nvGrpSpPr>
            <p:cNvPr id="111" name="Group 147">
              <a:extLst>
                <a:ext uri="{FF2B5EF4-FFF2-40B4-BE49-F238E27FC236}">
                  <a16:creationId xmlns:a16="http://schemas.microsoft.com/office/drawing/2014/main" id="{300FE2FA-7D26-EF41-89B4-A3879E3DE457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4530" y="1287"/>
              <a:ext cx="377" cy="75"/>
              <a:chOff x="2468" y="1332"/>
              <a:chExt cx="310" cy="60"/>
            </a:xfrm>
          </p:grpSpPr>
          <p:sp>
            <p:nvSpPr>
              <p:cNvPr id="114" name="Freeform 148">
                <a:extLst>
                  <a:ext uri="{FF2B5EF4-FFF2-40B4-BE49-F238E27FC236}">
                    <a16:creationId xmlns:a16="http://schemas.microsoft.com/office/drawing/2014/main" id="{25E59EC2-3551-9741-844D-17E40B0F82E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68" y="1332"/>
                <a:ext cx="310" cy="60"/>
              </a:xfrm>
              <a:custGeom>
                <a:avLst/>
                <a:gdLst>
                  <a:gd name="T0" fmla="*/ 0 w 310"/>
                  <a:gd name="T1" fmla="*/ 60 h 60"/>
                  <a:gd name="T2" fmla="*/ 96 w 310"/>
                  <a:gd name="T3" fmla="*/ 60 h 60"/>
                  <a:gd name="T4" fmla="*/ 192 w 310"/>
                  <a:gd name="T5" fmla="*/ 0 h 60"/>
                  <a:gd name="T6" fmla="*/ 310 w 310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0"/>
                  <a:gd name="T13" fmla="*/ 0 h 60"/>
                  <a:gd name="T14" fmla="*/ 310 w 310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0" h="60">
                    <a:moveTo>
                      <a:pt x="0" y="60"/>
                    </a:moveTo>
                    <a:lnTo>
                      <a:pt x="96" y="60"/>
                    </a:lnTo>
                    <a:lnTo>
                      <a:pt x="192" y="0"/>
                    </a:lnTo>
                    <a:lnTo>
                      <a:pt x="310" y="0"/>
                    </a:lnTo>
                  </a:path>
                </a:pathLst>
              </a:cu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15" name="Freeform 149">
                <a:extLst>
                  <a:ext uri="{FF2B5EF4-FFF2-40B4-BE49-F238E27FC236}">
                    <a16:creationId xmlns:a16="http://schemas.microsoft.com/office/drawing/2014/main" id="{477E264A-F0E8-8B4F-A905-566127E4B5F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482" y="1332"/>
                <a:ext cx="282" cy="60"/>
              </a:xfrm>
              <a:custGeom>
                <a:avLst/>
                <a:gdLst>
                  <a:gd name="T0" fmla="*/ 0 w 282"/>
                  <a:gd name="T1" fmla="*/ 0 h 60"/>
                  <a:gd name="T2" fmla="*/ 96 w 282"/>
                  <a:gd name="T3" fmla="*/ 0 h 60"/>
                  <a:gd name="T4" fmla="*/ 192 w 282"/>
                  <a:gd name="T5" fmla="*/ 60 h 60"/>
                  <a:gd name="T6" fmla="*/ 282 w 282"/>
                  <a:gd name="T7" fmla="*/ 6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2"/>
                  <a:gd name="T13" fmla="*/ 0 h 60"/>
                  <a:gd name="T14" fmla="*/ 282 w 282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2" h="60">
                    <a:moveTo>
                      <a:pt x="0" y="0"/>
                    </a:moveTo>
                    <a:lnTo>
                      <a:pt x="96" y="0"/>
                    </a:lnTo>
                    <a:lnTo>
                      <a:pt x="192" y="60"/>
                    </a:lnTo>
                    <a:lnTo>
                      <a:pt x="282" y="60"/>
                    </a:lnTo>
                  </a:path>
                </a:pathLst>
              </a:cu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</p:grpSp>
        <p:sp>
          <p:nvSpPr>
            <p:cNvPr id="112" name="Line 150">
              <a:extLst>
                <a:ext uri="{FF2B5EF4-FFF2-40B4-BE49-F238E27FC236}">
                  <a16:creationId xmlns:a16="http://schemas.microsoft.com/office/drawing/2014/main" id="{13B15372-37C7-6E41-81A5-598B1971960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00" y="1322"/>
              <a:ext cx="0" cy="10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13" name="Line 151">
              <a:extLst>
                <a:ext uri="{FF2B5EF4-FFF2-40B4-BE49-F238E27FC236}">
                  <a16:creationId xmlns:a16="http://schemas.microsoft.com/office/drawing/2014/main" id="{92109C51-0D18-104F-9C6A-7EB2EA806907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063" y="1326"/>
              <a:ext cx="0" cy="10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2000"/>
            </a:p>
          </p:txBody>
        </p:sp>
      </p:grp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B7F3508A-03A8-3B41-AD8A-7684D53C1611}"/>
              </a:ext>
            </a:extLst>
          </p:cNvPr>
          <p:cNvCxnSpPr>
            <a:cxnSpLocks/>
          </p:cNvCxnSpPr>
          <p:nvPr/>
        </p:nvCxnSpPr>
        <p:spPr>
          <a:xfrm flipV="1">
            <a:off x="2077568" y="3922252"/>
            <a:ext cx="349677" cy="6741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034D9EC0-7BCF-794E-BE7B-489EA6087FD7}"/>
              </a:ext>
            </a:extLst>
          </p:cNvPr>
          <p:cNvCxnSpPr>
            <a:cxnSpLocks/>
          </p:cNvCxnSpPr>
          <p:nvPr/>
        </p:nvCxnSpPr>
        <p:spPr>
          <a:xfrm flipH="1" flipV="1">
            <a:off x="2758075" y="4089538"/>
            <a:ext cx="536270" cy="82460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E139F05D-91A1-3D4F-9E47-40677708EB0E}"/>
              </a:ext>
            </a:extLst>
          </p:cNvPr>
          <p:cNvCxnSpPr>
            <a:cxnSpLocks/>
          </p:cNvCxnSpPr>
          <p:nvPr/>
        </p:nvCxnSpPr>
        <p:spPr>
          <a:xfrm flipV="1">
            <a:off x="3667125" y="4251326"/>
            <a:ext cx="1638300" cy="87629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>
            <a:extLst>
              <a:ext uri="{FF2B5EF4-FFF2-40B4-BE49-F238E27FC236}">
                <a16:creationId xmlns:a16="http://schemas.microsoft.com/office/drawing/2014/main" id="{7861089A-C19C-1B40-9115-844DB7B271BA}"/>
              </a:ext>
            </a:extLst>
          </p:cNvPr>
          <p:cNvCxnSpPr>
            <a:cxnSpLocks/>
          </p:cNvCxnSpPr>
          <p:nvPr/>
        </p:nvCxnSpPr>
        <p:spPr>
          <a:xfrm flipV="1">
            <a:off x="5451475" y="4419600"/>
            <a:ext cx="184150" cy="86677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Connector 129">
            <a:extLst>
              <a:ext uri="{FF2B5EF4-FFF2-40B4-BE49-F238E27FC236}">
                <a16:creationId xmlns:a16="http://schemas.microsoft.com/office/drawing/2014/main" id="{BB6C7FBD-70DF-654A-BC56-7FDDAA81A2E1}"/>
              </a:ext>
            </a:extLst>
          </p:cNvPr>
          <p:cNvCxnSpPr>
            <a:cxnSpLocks/>
          </p:cNvCxnSpPr>
          <p:nvPr/>
        </p:nvCxnSpPr>
        <p:spPr>
          <a:xfrm flipH="1" flipV="1">
            <a:off x="5975350" y="4273550"/>
            <a:ext cx="812800" cy="44132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>
            <a:extLst>
              <a:ext uri="{FF2B5EF4-FFF2-40B4-BE49-F238E27FC236}">
                <a16:creationId xmlns:a16="http://schemas.microsoft.com/office/drawing/2014/main" id="{BC7A35ED-5C55-C04B-A366-2BA84CF2CD4D}"/>
              </a:ext>
            </a:extLst>
          </p:cNvPr>
          <p:cNvCxnSpPr>
            <a:cxnSpLocks/>
            <a:stCxn id="83" idx="0"/>
            <a:endCxn id="72" idx="4"/>
          </p:cNvCxnSpPr>
          <p:nvPr/>
        </p:nvCxnSpPr>
        <p:spPr>
          <a:xfrm flipV="1">
            <a:off x="7117486" y="3979672"/>
            <a:ext cx="349832" cy="54170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2BAEC1B5-5973-5E45-98F4-F3B793EFCFF3}"/>
              </a:ext>
            </a:extLst>
          </p:cNvPr>
          <p:cNvCxnSpPr>
            <a:cxnSpLocks/>
            <a:stCxn id="86" idx="0"/>
            <a:endCxn id="112" idx="0"/>
          </p:cNvCxnSpPr>
          <p:nvPr/>
        </p:nvCxnSpPr>
        <p:spPr>
          <a:xfrm>
            <a:off x="7448932" y="4641648"/>
            <a:ext cx="1307918" cy="487257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>
            <a:extLst>
              <a:ext uri="{FF2B5EF4-FFF2-40B4-BE49-F238E27FC236}">
                <a16:creationId xmlns:a16="http://schemas.microsoft.com/office/drawing/2014/main" id="{3D5C18D7-8BE1-1D49-9249-3FD8085DB283}"/>
              </a:ext>
            </a:extLst>
          </p:cNvPr>
          <p:cNvCxnSpPr>
            <a:cxnSpLocks/>
            <a:stCxn id="90" idx="4"/>
            <a:endCxn id="110" idx="0"/>
          </p:cNvCxnSpPr>
          <p:nvPr/>
        </p:nvCxnSpPr>
        <p:spPr>
          <a:xfrm flipH="1">
            <a:off x="9084321" y="4174564"/>
            <a:ext cx="162493" cy="84001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Connector 141">
            <a:extLst>
              <a:ext uri="{FF2B5EF4-FFF2-40B4-BE49-F238E27FC236}">
                <a16:creationId xmlns:a16="http://schemas.microsoft.com/office/drawing/2014/main" id="{8C1BAE21-A6E0-634E-B2E7-6BEB9E2D59D3}"/>
              </a:ext>
            </a:extLst>
          </p:cNvPr>
          <p:cNvCxnSpPr>
            <a:cxnSpLocks/>
            <a:stCxn id="101" idx="0"/>
            <a:endCxn id="108" idx="5"/>
          </p:cNvCxnSpPr>
          <p:nvPr/>
        </p:nvCxnSpPr>
        <p:spPr>
          <a:xfrm flipH="1" flipV="1">
            <a:off x="9320822" y="5352796"/>
            <a:ext cx="589124" cy="871575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Connector 144">
            <a:extLst>
              <a:ext uri="{FF2B5EF4-FFF2-40B4-BE49-F238E27FC236}">
                <a16:creationId xmlns:a16="http://schemas.microsoft.com/office/drawing/2014/main" id="{2DBCC479-33B5-7F40-84CD-C4A28DD59CD9}"/>
              </a:ext>
            </a:extLst>
          </p:cNvPr>
          <p:cNvCxnSpPr>
            <a:cxnSpLocks/>
            <a:stCxn id="56" idx="0"/>
            <a:endCxn id="63" idx="4"/>
          </p:cNvCxnSpPr>
          <p:nvPr/>
        </p:nvCxnSpPr>
        <p:spPr>
          <a:xfrm flipV="1">
            <a:off x="5637180" y="2672810"/>
            <a:ext cx="665377" cy="137406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Connector 147">
            <a:extLst>
              <a:ext uri="{FF2B5EF4-FFF2-40B4-BE49-F238E27FC236}">
                <a16:creationId xmlns:a16="http://schemas.microsoft.com/office/drawing/2014/main" id="{276264A7-0B77-1A4E-A606-F83DC9A30D21}"/>
              </a:ext>
            </a:extLst>
          </p:cNvPr>
          <p:cNvCxnSpPr>
            <a:cxnSpLocks/>
            <a:stCxn id="36" idx="4"/>
            <a:endCxn id="56" idx="1"/>
          </p:cNvCxnSpPr>
          <p:nvPr/>
        </p:nvCxnSpPr>
        <p:spPr>
          <a:xfrm>
            <a:off x="4364759" y="3277500"/>
            <a:ext cx="1038053" cy="804599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1" name="Straight Connector 150">
            <a:extLst>
              <a:ext uri="{FF2B5EF4-FFF2-40B4-BE49-F238E27FC236}">
                <a16:creationId xmlns:a16="http://schemas.microsoft.com/office/drawing/2014/main" id="{FEA95E33-7406-0E43-9D95-ED12489829F7}"/>
              </a:ext>
            </a:extLst>
          </p:cNvPr>
          <p:cNvCxnSpPr>
            <a:cxnSpLocks/>
            <a:stCxn id="38" idx="7"/>
            <a:endCxn id="67" idx="1"/>
          </p:cNvCxnSpPr>
          <p:nvPr/>
        </p:nvCxnSpPr>
        <p:spPr>
          <a:xfrm flipV="1">
            <a:off x="4596642" y="2579268"/>
            <a:ext cx="1375960" cy="36523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4" name="TextBox 153">
            <a:extLst>
              <a:ext uri="{FF2B5EF4-FFF2-40B4-BE49-F238E27FC236}">
                <a16:creationId xmlns:a16="http://schemas.microsoft.com/office/drawing/2014/main" id="{2DDE2F0C-A63D-C24D-AAE1-88BECB174095}"/>
              </a:ext>
            </a:extLst>
          </p:cNvPr>
          <p:cNvSpPr txBox="1"/>
          <p:nvPr/>
        </p:nvSpPr>
        <p:spPr>
          <a:xfrm>
            <a:off x="6476479" y="340922"/>
            <a:ext cx="54262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800" b="1" dirty="0">
                <a:solidFill>
                  <a:schemeClr val="accent1"/>
                </a:solidFill>
              </a:rPr>
              <a:t>Green routers</a:t>
            </a:r>
            <a:r>
              <a:rPr lang="en-US" sz="2800" dirty="0"/>
              <a:t> are tunnel endpoints</a:t>
            </a:r>
          </a:p>
        </p:txBody>
      </p:sp>
      <p:sp>
        <p:nvSpPr>
          <p:cNvPr id="3" name="Rectangular Callout 2">
            <a:extLst>
              <a:ext uri="{FF2B5EF4-FFF2-40B4-BE49-F238E27FC236}">
                <a16:creationId xmlns:a16="http://schemas.microsoft.com/office/drawing/2014/main" id="{DCAEFF00-1AFD-BB45-9C0D-E6DF7B63C858}"/>
              </a:ext>
            </a:extLst>
          </p:cNvPr>
          <p:cNvSpPr/>
          <p:nvPr/>
        </p:nvSpPr>
        <p:spPr>
          <a:xfrm>
            <a:off x="9745999" y="2599362"/>
            <a:ext cx="1656942" cy="938636"/>
          </a:xfrm>
          <a:prstGeom prst="wedgeRectCallout">
            <a:avLst>
              <a:gd name="adj1" fmla="val -68054"/>
              <a:gd name="adj2" fmla="val 83852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Has both an IPv4 and IPv6 address</a:t>
            </a:r>
          </a:p>
        </p:txBody>
      </p:sp>
      <p:sp>
        <p:nvSpPr>
          <p:cNvPr id="129" name="Rectangular Callout 128">
            <a:extLst>
              <a:ext uri="{FF2B5EF4-FFF2-40B4-BE49-F238E27FC236}">
                <a16:creationId xmlns:a16="http://schemas.microsoft.com/office/drawing/2014/main" id="{DB1FA8D0-11BF-5140-AA2E-A23EBA001F14}"/>
              </a:ext>
            </a:extLst>
          </p:cNvPr>
          <p:cNvSpPr/>
          <p:nvPr/>
        </p:nvSpPr>
        <p:spPr>
          <a:xfrm>
            <a:off x="2553886" y="1368392"/>
            <a:ext cx="1967857" cy="1106426"/>
          </a:xfrm>
          <a:prstGeom prst="wedgeRectCallout">
            <a:avLst>
              <a:gd name="adj1" fmla="val 37267"/>
              <a:gd name="adj2" fmla="val 89677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Does not have an IPv6 address.  Can send/</a:t>
            </a:r>
            <a:r>
              <a:rPr lang="en-US" dirty="0" err="1"/>
              <a:t>recv</a:t>
            </a:r>
            <a:r>
              <a:rPr lang="en-US" dirty="0"/>
              <a:t> only IPv4 packets</a:t>
            </a:r>
          </a:p>
        </p:txBody>
      </p:sp>
      <p:sp>
        <p:nvSpPr>
          <p:cNvPr id="131" name="Rectangular Callout 130">
            <a:extLst>
              <a:ext uri="{FF2B5EF4-FFF2-40B4-BE49-F238E27FC236}">
                <a16:creationId xmlns:a16="http://schemas.microsoft.com/office/drawing/2014/main" id="{78B7804D-893B-F149-A945-9EAB9FB1C905}"/>
              </a:ext>
            </a:extLst>
          </p:cNvPr>
          <p:cNvSpPr/>
          <p:nvPr/>
        </p:nvSpPr>
        <p:spPr>
          <a:xfrm>
            <a:off x="6350697" y="5823161"/>
            <a:ext cx="2471910" cy="899277"/>
          </a:xfrm>
          <a:prstGeom prst="wedgeRectCallout">
            <a:avLst>
              <a:gd name="adj1" fmla="val 79775"/>
              <a:gd name="adj2" fmla="val 11906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Has no IPv4 address, so cannot communicate with IPv4-only hosts.</a:t>
            </a:r>
          </a:p>
        </p:txBody>
      </p:sp>
      <p:sp>
        <p:nvSpPr>
          <p:cNvPr id="132" name="Rectangular Callout 131">
            <a:extLst>
              <a:ext uri="{FF2B5EF4-FFF2-40B4-BE49-F238E27FC236}">
                <a16:creationId xmlns:a16="http://schemas.microsoft.com/office/drawing/2014/main" id="{9B71E398-4312-7341-BC52-585893DE3246}"/>
              </a:ext>
            </a:extLst>
          </p:cNvPr>
          <p:cNvSpPr/>
          <p:nvPr/>
        </p:nvSpPr>
        <p:spPr>
          <a:xfrm>
            <a:off x="175424" y="4868129"/>
            <a:ext cx="1951302" cy="955032"/>
          </a:xfrm>
          <a:prstGeom prst="wedgeRectCallout">
            <a:avLst>
              <a:gd name="adj1" fmla="val 27083"/>
              <a:gd name="adj2" fmla="val -125425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Tunnel provides access to the entire IPv6 Internet.</a:t>
            </a:r>
          </a:p>
        </p:txBody>
      </p:sp>
    </p:spTree>
    <p:extLst>
      <p:ext uri="{BB962C8B-B14F-4D97-AF65-F5344CB8AC3E}">
        <p14:creationId xmlns:p14="http://schemas.microsoft.com/office/powerpoint/2010/main" val="2456820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9" grpId="0" animBg="1"/>
      <p:bldP spid="131" grpId="0" animBg="1"/>
      <p:bldP spid="132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471" y="154983"/>
            <a:ext cx="2665003" cy="1511771"/>
          </a:xfrm>
        </p:spPr>
        <p:txBody>
          <a:bodyPr anchor="t"/>
          <a:lstStyle/>
          <a:p>
            <a:r>
              <a:rPr lang="en-US" dirty="0"/>
              <a:t>Tunneling example</a:t>
            </a:r>
          </a:p>
        </p:txBody>
      </p:sp>
      <p:sp>
        <p:nvSpPr>
          <p:cNvPr id="163" name="Content Placeholder 162"/>
          <p:cNvSpPr>
            <a:spLocks noGrp="1"/>
          </p:cNvSpPr>
          <p:nvPr>
            <p:ph idx="1"/>
          </p:nvPr>
        </p:nvSpPr>
        <p:spPr>
          <a:xfrm>
            <a:off x="263471" y="3108959"/>
            <a:ext cx="4774577" cy="3632803"/>
          </a:xfrm>
        </p:spPr>
        <p:txBody>
          <a:bodyPr/>
          <a:lstStyle/>
          <a:p>
            <a:r>
              <a:rPr lang="en-US" dirty="0"/>
              <a:t>Tunneled packet is addressed between routers.</a:t>
            </a:r>
          </a:p>
          <a:p>
            <a:r>
              <a:rPr lang="en-US" dirty="0"/>
              <a:t>Receiving router unpacks the IPv6 packet.</a:t>
            </a:r>
          </a:p>
          <a:p>
            <a:r>
              <a:rPr lang="en-US" dirty="0"/>
              <a:t>Adds overhead:</a:t>
            </a:r>
          </a:p>
          <a:p>
            <a:pPr lvl="1"/>
            <a:r>
              <a:rPr lang="en-US" dirty="0"/>
              <a:t>extra header bits</a:t>
            </a:r>
          </a:p>
          <a:p>
            <a:pPr lvl="1"/>
            <a:r>
              <a:rPr lang="en-US" dirty="0"/>
              <a:t>extra processing </a:t>
            </a:r>
          </a:p>
        </p:txBody>
      </p:sp>
      <p:grpSp>
        <p:nvGrpSpPr>
          <p:cNvPr id="164" name="Group 163"/>
          <p:cNvGrpSpPr/>
          <p:nvPr/>
        </p:nvGrpSpPr>
        <p:grpSpPr>
          <a:xfrm>
            <a:off x="5575865" y="2732304"/>
            <a:ext cx="6010602" cy="4005166"/>
            <a:chOff x="5575865" y="2732304"/>
            <a:chExt cx="6010602" cy="4005166"/>
          </a:xfrm>
        </p:grpSpPr>
        <p:grpSp>
          <p:nvGrpSpPr>
            <p:cNvPr id="4" name="Group 352"/>
            <p:cNvGrpSpPr>
              <a:grpSpLocks/>
            </p:cNvGrpSpPr>
            <p:nvPr/>
          </p:nvGrpSpPr>
          <p:grpSpPr bwMode="auto">
            <a:xfrm>
              <a:off x="5575865" y="2741773"/>
              <a:ext cx="937380" cy="3573405"/>
              <a:chOff x="1621" y="2132"/>
              <a:chExt cx="495" cy="1887"/>
            </a:xfrm>
          </p:grpSpPr>
          <p:grpSp>
            <p:nvGrpSpPr>
              <p:cNvPr id="5" name="Group 212"/>
              <p:cNvGrpSpPr>
                <a:grpSpLocks/>
              </p:cNvGrpSpPr>
              <p:nvPr/>
            </p:nvGrpSpPr>
            <p:grpSpPr bwMode="auto">
              <a:xfrm>
                <a:off x="1625" y="2200"/>
                <a:ext cx="480" cy="951"/>
                <a:chOff x="643" y="2144"/>
                <a:chExt cx="480" cy="951"/>
              </a:xfrm>
            </p:grpSpPr>
            <p:sp>
              <p:nvSpPr>
                <p:cNvPr id="9" name="Rectangle 183"/>
                <p:cNvSpPr>
                  <a:spLocks noChangeArrowheads="1"/>
                </p:cNvSpPr>
                <p:nvPr/>
              </p:nvSpPr>
              <p:spPr bwMode="auto">
                <a:xfrm>
                  <a:off x="652" y="2144"/>
                  <a:ext cx="462" cy="908"/>
                </a:xfrm>
                <a:prstGeom prst="rect">
                  <a:avLst/>
                </a:prstGeom>
                <a:solidFill>
                  <a:srgbClr val="66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10" name="Text Box 184"/>
                <p:cNvSpPr txBox="1">
                  <a:spLocks noChangeArrowheads="1"/>
                </p:cNvSpPr>
                <p:nvPr/>
              </p:nvSpPr>
              <p:spPr bwMode="auto">
                <a:xfrm>
                  <a:off x="643" y="2169"/>
                  <a:ext cx="480" cy="92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r>
                    <a:rPr lang="en-US" altLang="en-US" sz="1800"/>
                    <a:t>flow: X</a:t>
                  </a:r>
                </a:p>
                <a:p>
                  <a:r>
                    <a:rPr lang="en-US" altLang="en-US" sz="1800"/>
                    <a:t>src: A</a:t>
                  </a:r>
                </a:p>
                <a:p>
                  <a:r>
                    <a:rPr lang="en-US" altLang="en-US" sz="1800"/>
                    <a:t>dest: F</a:t>
                  </a:r>
                </a:p>
                <a:p>
                  <a:endParaRPr lang="en-US" altLang="en-US" sz="1800"/>
                </a:p>
                <a:p>
                  <a:endParaRPr lang="en-US" altLang="en-US" sz="1800"/>
                </a:p>
                <a:p>
                  <a:r>
                    <a:rPr lang="en-US" altLang="en-US" sz="1800"/>
                    <a:t>data</a:t>
                  </a:r>
                </a:p>
              </p:txBody>
            </p:sp>
          </p:grpSp>
          <p:sp>
            <p:nvSpPr>
              <p:cNvPr id="6" name="Line 194"/>
              <p:cNvSpPr>
                <a:spLocks noChangeShapeType="1"/>
              </p:cNvSpPr>
              <p:nvPr/>
            </p:nvSpPr>
            <p:spPr bwMode="auto">
              <a:xfrm>
                <a:off x="1661" y="2132"/>
                <a:ext cx="43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sz="2400"/>
              </a:p>
            </p:txBody>
          </p:sp>
          <p:sp>
            <p:nvSpPr>
              <p:cNvPr id="7" name="Text Box 204"/>
              <p:cNvSpPr txBox="1">
                <a:spLocks noChangeArrowheads="1"/>
              </p:cNvSpPr>
              <p:nvPr/>
            </p:nvSpPr>
            <p:spPr bwMode="auto">
              <a:xfrm>
                <a:off x="1621" y="3690"/>
                <a:ext cx="495" cy="3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lnSpc>
                    <a:spcPct val="85000"/>
                  </a:lnSpc>
                </a:pPr>
                <a:r>
                  <a:rPr lang="en-US" altLang="en-US" sz="2000" dirty="0">
                    <a:latin typeface="+mn-lt"/>
                  </a:rPr>
                  <a:t>A-to-B:</a:t>
                </a:r>
              </a:p>
              <a:p>
                <a:pPr algn="ctr">
                  <a:lnSpc>
                    <a:spcPct val="85000"/>
                  </a:lnSpc>
                </a:pPr>
                <a:r>
                  <a:rPr lang="en-US" altLang="en-US" sz="2000" dirty="0">
                    <a:latin typeface="+mn-lt"/>
                  </a:rPr>
                  <a:t>IPv6</a:t>
                </a:r>
              </a:p>
            </p:txBody>
          </p:sp>
          <p:sp>
            <p:nvSpPr>
              <p:cNvPr id="8" name="Line 205"/>
              <p:cNvSpPr>
                <a:spLocks noChangeShapeType="1"/>
              </p:cNvSpPr>
              <p:nvPr/>
            </p:nvSpPr>
            <p:spPr bwMode="auto">
              <a:xfrm>
                <a:off x="1856" y="3230"/>
                <a:ext cx="0" cy="49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sz="2400"/>
              </a:p>
            </p:txBody>
          </p:sp>
        </p:grpSp>
        <p:grpSp>
          <p:nvGrpSpPr>
            <p:cNvPr id="11" name="Group 353"/>
            <p:cNvGrpSpPr>
              <a:grpSpLocks/>
            </p:cNvGrpSpPr>
            <p:nvPr/>
          </p:nvGrpSpPr>
          <p:grpSpPr bwMode="auto">
            <a:xfrm>
              <a:off x="6719652" y="2732304"/>
              <a:ext cx="1363461" cy="3990017"/>
              <a:chOff x="2225" y="2127"/>
              <a:chExt cx="720" cy="2107"/>
            </a:xfrm>
          </p:grpSpPr>
          <p:grpSp>
            <p:nvGrpSpPr>
              <p:cNvPr id="12" name="Group 216"/>
              <p:cNvGrpSpPr>
                <a:grpSpLocks/>
              </p:cNvGrpSpPr>
              <p:nvPr/>
            </p:nvGrpSpPr>
            <p:grpSpPr bwMode="auto">
              <a:xfrm>
                <a:off x="2225" y="2194"/>
                <a:ext cx="620" cy="1388"/>
                <a:chOff x="441" y="2082"/>
                <a:chExt cx="620" cy="1388"/>
              </a:xfrm>
            </p:grpSpPr>
            <p:sp>
              <p:nvSpPr>
                <p:cNvPr id="16" name="Rectangle 189"/>
                <p:cNvSpPr>
                  <a:spLocks noChangeArrowheads="1"/>
                </p:cNvSpPr>
                <p:nvPr/>
              </p:nvSpPr>
              <p:spPr bwMode="auto">
                <a:xfrm>
                  <a:off x="478" y="2088"/>
                  <a:ext cx="583" cy="1382"/>
                </a:xfrm>
                <a:prstGeom prst="rect">
                  <a:avLst/>
                </a:prstGeom>
                <a:solidFill>
                  <a:srgbClr val="CC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endParaRPr lang="en-US" altLang="en-US"/>
                </a:p>
              </p:txBody>
            </p:sp>
            <p:grpSp>
              <p:nvGrpSpPr>
                <p:cNvPr id="17" name="Group 190"/>
                <p:cNvGrpSpPr>
                  <a:grpSpLocks/>
                </p:cNvGrpSpPr>
                <p:nvPr/>
              </p:nvGrpSpPr>
              <p:grpSpPr bwMode="auto">
                <a:xfrm>
                  <a:off x="499" y="2471"/>
                  <a:ext cx="486" cy="944"/>
                  <a:chOff x="4869" y="143"/>
                  <a:chExt cx="486" cy="944"/>
                </a:xfrm>
              </p:grpSpPr>
              <p:sp>
                <p:nvSpPr>
                  <p:cNvPr id="19" name="Rectangle 191"/>
                  <p:cNvSpPr>
                    <a:spLocks noChangeArrowheads="1"/>
                  </p:cNvSpPr>
                  <p:nvPr/>
                </p:nvSpPr>
                <p:spPr bwMode="auto">
                  <a:xfrm>
                    <a:off x="4893" y="143"/>
                    <a:ext cx="462" cy="908"/>
                  </a:xfrm>
                  <a:prstGeom prst="rect">
                    <a:avLst/>
                  </a:prstGeom>
                  <a:solidFill>
                    <a:srgbClr val="66CC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endParaRPr lang="en-US" altLang="en-US"/>
                  </a:p>
                </p:txBody>
              </p:sp>
              <p:sp>
                <p:nvSpPr>
                  <p:cNvPr id="20" name="Text Box 192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869" y="161"/>
                    <a:ext cx="470" cy="92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r>
                      <a:rPr lang="en-US" altLang="en-US" sz="1800" dirty="0"/>
                      <a:t>flow: X</a:t>
                    </a:r>
                  </a:p>
                  <a:p>
                    <a:r>
                      <a:rPr lang="en-US" altLang="en-US" sz="1800" dirty="0" err="1"/>
                      <a:t>src</a:t>
                    </a:r>
                    <a:r>
                      <a:rPr lang="en-US" altLang="en-US" sz="1800" dirty="0"/>
                      <a:t>: A</a:t>
                    </a:r>
                  </a:p>
                  <a:p>
                    <a:r>
                      <a:rPr lang="en-US" altLang="en-US" sz="1800" dirty="0" err="1"/>
                      <a:t>dest</a:t>
                    </a:r>
                    <a:r>
                      <a:rPr lang="en-US" altLang="en-US" sz="1800" dirty="0"/>
                      <a:t>: F</a:t>
                    </a:r>
                  </a:p>
                  <a:p>
                    <a:endParaRPr lang="en-US" altLang="en-US" sz="1800" dirty="0"/>
                  </a:p>
                  <a:p>
                    <a:endParaRPr lang="en-US" altLang="en-US" sz="1800" dirty="0"/>
                  </a:p>
                  <a:p>
                    <a:r>
                      <a:rPr lang="en-US" altLang="en-US" sz="1800" dirty="0"/>
                      <a:t>data</a:t>
                    </a:r>
                  </a:p>
                </p:txBody>
              </p:sp>
            </p:grpSp>
            <p:sp>
              <p:nvSpPr>
                <p:cNvPr id="18" name="Text Box 193"/>
                <p:cNvSpPr txBox="1">
                  <a:spLocks noChangeArrowheads="1"/>
                </p:cNvSpPr>
                <p:nvPr/>
              </p:nvSpPr>
              <p:spPr bwMode="auto">
                <a:xfrm>
                  <a:off x="441" y="2082"/>
                  <a:ext cx="603" cy="43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r>
                    <a:rPr lang="en-US" altLang="en-US">
                      <a:solidFill>
                        <a:schemeClr val="bg1"/>
                      </a:solidFill>
                    </a:rPr>
                    <a:t>src:B</a:t>
                  </a:r>
                </a:p>
                <a:p>
                  <a:r>
                    <a:rPr lang="en-US" altLang="en-US">
                      <a:solidFill>
                        <a:schemeClr val="bg1"/>
                      </a:solidFill>
                    </a:rPr>
                    <a:t>dest: E</a:t>
                  </a:r>
                </a:p>
              </p:txBody>
            </p:sp>
          </p:grpSp>
          <p:sp>
            <p:nvSpPr>
              <p:cNvPr id="13" name="Line 195"/>
              <p:cNvSpPr>
                <a:spLocks noChangeShapeType="1"/>
              </p:cNvSpPr>
              <p:nvPr/>
            </p:nvSpPr>
            <p:spPr bwMode="auto">
              <a:xfrm>
                <a:off x="2345" y="2127"/>
                <a:ext cx="43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sz="2400"/>
              </a:p>
            </p:txBody>
          </p:sp>
          <p:sp>
            <p:nvSpPr>
              <p:cNvPr id="14" name="Text Box 208"/>
              <p:cNvSpPr txBox="1">
                <a:spLocks noChangeArrowheads="1"/>
              </p:cNvSpPr>
              <p:nvPr/>
            </p:nvSpPr>
            <p:spPr bwMode="auto">
              <a:xfrm>
                <a:off x="2257" y="3767"/>
                <a:ext cx="688" cy="4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lnSpc>
                    <a:spcPct val="85000"/>
                  </a:lnSpc>
                </a:pPr>
                <a:r>
                  <a:rPr lang="en-US" altLang="en-US" sz="2000">
                    <a:latin typeface="+mn-lt"/>
                  </a:rPr>
                  <a:t>B-to-C:</a:t>
                </a:r>
              </a:p>
              <a:p>
                <a:pPr algn="ctr">
                  <a:lnSpc>
                    <a:spcPct val="85000"/>
                  </a:lnSpc>
                </a:pPr>
                <a:r>
                  <a:rPr lang="en-US" altLang="en-US" sz="2000">
                    <a:latin typeface="+mn-lt"/>
                  </a:rPr>
                  <a:t>IPv6 inside</a:t>
                </a:r>
              </a:p>
              <a:p>
                <a:pPr algn="ctr">
                  <a:lnSpc>
                    <a:spcPct val="85000"/>
                  </a:lnSpc>
                </a:pPr>
                <a:r>
                  <a:rPr lang="en-US" altLang="en-US" sz="2000">
                    <a:latin typeface="+mn-lt"/>
                  </a:rPr>
                  <a:t>IPv4</a:t>
                </a:r>
              </a:p>
            </p:txBody>
          </p:sp>
          <p:sp>
            <p:nvSpPr>
              <p:cNvPr id="15" name="Line 209"/>
              <p:cNvSpPr>
                <a:spLocks noChangeShapeType="1"/>
              </p:cNvSpPr>
              <p:nvPr/>
            </p:nvSpPr>
            <p:spPr bwMode="auto">
              <a:xfrm>
                <a:off x="2588" y="3604"/>
                <a:ext cx="0" cy="11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sz="2400"/>
              </a:p>
            </p:txBody>
          </p:sp>
        </p:grpSp>
        <p:grpSp>
          <p:nvGrpSpPr>
            <p:cNvPr id="21" name="Group 355"/>
            <p:cNvGrpSpPr>
              <a:grpSpLocks/>
            </p:cNvGrpSpPr>
            <p:nvPr/>
          </p:nvGrpSpPr>
          <p:grpSpPr bwMode="auto">
            <a:xfrm>
              <a:off x="10556295" y="2736092"/>
              <a:ext cx="1030172" cy="3594235"/>
              <a:chOff x="4251" y="2129"/>
              <a:chExt cx="544" cy="1898"/>
            </a:xfrm>
          </p:grpSpPr>
          <p:sp>
            <p:nvSpPr>
              <p:cNvPr id="22" name="Line 197"/>
              <p:cNvSpPr>
                <a:spLocks noChangeShapeType="1"/>
              </p:cNvSpPr>
              <p:nvPr/>
            </p:nvSpPr>
            <p:spPr bwMode="auto">
              <a:xfrm>
                <a:off x="4292" y="2129"/>
                <a:ext cx="43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sz="2400"/>
              </a:p>
            </p:txBody>
          </p:sp>
          <p:sp>
            <p:nvSpPr>
              <p:cNvPr id="23" name="Text Box 206"/>
              <p:cNvSpPr txBox="1">
                <a:spLocks noChangeArrowheads="1"/>
              </p:cNvSpPr>
              <p:nvPr/>
            </p:nvSpPr>
            <p:spPr bwMode="auto">
              <a:xfrm>
                <a:off x="4309" y="3698"/>
                <a:ext cx="486" cy="32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lnSpc>
                    <a:spcPct val="85000"/>
                  </a:lnSpc>
                </a:pPr>
                <a:r>
                  <a:rPr lang="en-US" altLang="en-US" sz="2000" dirty="0">
                    <a:latin typeface="+mn-lt"/>
                  </a:rPr>
                  <a:t>E-to-F:</a:t>
                </a:r>
              </a:p>
              <a:p>
                <a:pPr algn="ctr">
                  <a:lnSpc>
                    <a:spcPct val="85000"/>
                  </a:lnSpc>
                </a:pPr>
                <a:r>
                  <a:rPr lang="en-US" altLang="en-US" sz="2000" dirty="0">
                    <a:latin typeface="+mn-lt"/>
                  </a:rPr>
                  <a:t>IPv6</a:t>
                </a:r>
              </a:p>
            </p:txBody>
          </p:sp>
          <p:sp>
            <p:nvSpPr>
              <p:cNvPr id="24" name="Line 207"/>
              <p:cNvSpPr>
                <a:spLocks noChangeShapeType="1"/>
              </p:cNvSpPr>
              <p:nvPr/>
            </p:nvSpPr>
            <p:spPr bwMode="auto">
              <a:xfrm>
                <a:off x="4540" y="3238"/>
                <a:ext cx="0" cy="495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sz="2400"/>
              </a:p>
            </p:txBody>
          </p:sp>
          <p:grpSp>
            <p:nvGrpSpPr>
              <p:cNvPr id="25" name="Group 213"/>
              <p:cNvGrpSpPr>
                <a:grpSpLocks/>
              </p:cNvGrpSpPr>
              <p:nvPr/>
            </p:nvGrpSpPr>
            <p:grpSpPr bwMode="auto">
              <a:xfrm>
                <a:off x="4251" y="2205"/>
                <a:ext cx="480" cy="951"/>
                <a:chOff x="643" y="2144"/>
                <a:chExt cx="480" cy="951"/>
              </a:xfrm>
            </p:grpSpPr>
            <p:sp>
              <p:nvSpPr>
                <p:cNvPr id="26" name="Rectangle 214"/>
                <p:cNvSpPr>
                  <a:spLocks noChangeArrowheads="1"/>
                </p:cNvSpPr>
                <p:nvPr/>
              </p:nvSpPr>
              <p:spPr bwMode="auto">
                <a:xfrm>
                  <a:off x="652" y="2144"/>
                  <a:ext cx="462" cy="908"/>
                </a:xfrm>
                <a:prstGeom prst="rect">
                  <a:avLst/>
                </a:prstGeom>
                <a:solidFill>
                  <a:srgbClr val="66CCFF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endParaRPr lang="en-US" altLang="en-US"/>
                </a:p>
              </p:txBody>
            </p:sp>
            <p:sp>
              <p:nvSpPr>
                <p:cNvPr id="27" name="Text Box 215"/>
                <p:cNvSpPr txBox="1">
                  <a:spLocks noChangeArrowheads="1"/>
                </p:cNvSpPr>
                <p:nvPr/>
              </p:nvSpPr>
              <p:spPr bwMode="auto">
                <a:xfrm>
                  <a:off x="643" y="2169"/>
                  <a:ext cx="480" cy="92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r>
                    <a:rPr lang="en-US" altLang="en-US" sz="1800"/>
                    <a:t>flow: X</a:t>
                  </a:r>
                </a:p>
                <a:p>
                  <a:r>
                    <a:rPr lang="en-US" altLang="en-US" sz="1800"/>
                    <a:t>src: A</a:t>
                  </a:r>
                </a:p>
                <a:p>
                  <a:r>
                    <a:rPr lang="en-US" altLang="en-US" sz="1800"/>
                    <a:t>dest: F</a:t>
                  </a:r>
                </a:p>
                <a:p>
                  <a:endParaRPr lang="en-US" altLang="en-US" sz="1800"/>
                </a:p>
                <a:p>
                  <a:endParaRPr lang="en-US" altLang="en-US" sz="1800"/>
                </a:p>
                <a:p>
                  <a:r>
                    <a:rPr lang="en-US" altLang="en-US" sz="1800"/>
                    <a:t>data</a:t>
                  </a:r>
                </a:p>
              </p:txBody>
            </p:sp>
          </p:grpSp>
        </p:grpSp>
        <p:grpSp>
          <p:nvGrpSpPr>
            <p:cNvPr id="28" name="Group 354"/>
            <p:cNvGrpSpPr>
              <a:grpSpLocks/>
            </p:cNvGrpSpPr>
            <p:nvPr/>
          </p:nvGrpSpPr>
          <p:grpSpPr bwMode="auto">
            <a:xfrm>
              <a:off x="9173884" y="2734197"/>
              <a:ext cx="1325587" cy="4003273"/>
              <a:chOff x="3521" y="2128"/>
              <a:chExt cx="700" cy="2114"/>
            </a:xfrm>
          </p:grpSpPr>
          <p:sp>
            <p:nvSpPr>
              <p:cNvPr id="29" name="Line 196"/>
              <p:cNvSpPr>
                <a:spLocks noChangeShapeType="1"/>
              </p:cNvSpPr>
              <p:nvPr/>
            </p:nvSpPr>
            <p:spPr bwMode="auto">
              <a:xfrm>
                <a:off x="3627" y="2128"/>
                <a:ext cx="43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sz="2400"/>
              </a:p>
            </p:txBody>
          </p:sp>
          <p:sp>
            <p:nvSpPr>
              <p:cNvPr id="30" name="Text Box 210"/>
              <p:cNvSpPr txBox="1">
                <a:spLocks noChangeArrowheads="1"/>
              </p:cNvSpPr>
              <p:nvPr/>
            </p:nvSpPr>
            <p:spPr bwMode="auto">
              <a:xfrm>
                <a:off x="3533" y="3775"/>
                <a:ext cx="688" cy="4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>
                  <a:lnSpc>
                    <a:spcPct val="85000"/>
                  </a:lnSpc>
                </a:pPr>
                <a:r>
                  <a:rPr lang="en-US" altLang="en-US" sz="2000">
                    <a:latin typeface="+mn-lt"/>
                  </a:rPr>
                  <a:t>B-to-C:</a:t>
                </a:r>
              </a:p>
              <a:p>
                <a:pPr algn="ctr">
                  <a:lnSpc>
                    <a:spcPct val="85000"/>
                  </a:lnSpc>
                </a:pPr>
                <a:r>
                  <a:rPr lang="en-US" altLang="en-US" sz="2000">
                    <a:latin typeface="+mn-lt"/>
                  </a:rPr>
                  <a:t>IPv6 inside</a:t>
                </a:r>
              </a:p>
              <a:p>
                <a:pPr algn="ctr">
                  <a:lnSpc>
                    <a:spcPct val="85000"/>
                  </a:lnSpc>
                </a:pPr>
                <a:r>
                  <a:rPr lang="en-US" altLang="en-US" sz="2000">
                    <a:latin typeface="+mn-lt"/>
                  </a:rPr>
                  <a:t>IPv4</a:t>
                </a:r>
              </a:p>
            </p:txBody>
          </p:sp>
          <p:sp>
            <p:nvSpPr>
              <p:cNvPr id="31" name="Line 211"/>
              <p:cNvSpPr>
                <a:spLocks noChangeShapeType="1"/>
              </p:cNvSpPr>
              <p:nvPr/>
            </p:nvSpPr>
            <p:spPr bwMode="auto">
              <a:xfrm>
                <a:off x="3883" y="3640"/>
                <a:ext cx="0" cy="116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 type="triangle" w="med" len="med"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sz="2400"/>
              </a:p>
            </p:txBody>
          </p:sp>
          <p:grpSp>
            <p:nvGrpSpPr>
              <p:cNvPr id="32" name="Group 217"/>
              <p:cNvGrpSpPr>
                <a:grpSpLocks/>
              </p:cNvGrpSpPr>
              <p:nvPr/>
            </p:nvGrpSpPr>
            <p:grpSpPr bwMode="auto">
              <a:xfrm>
                <a:off x="3521" y="2220"/>
                <a:ext cx="620" cy="1388"/>
                <a:chOff x="441" y="2082"/>
                <a:chExt cx="620" cy="1388"/>
              </a:xfrm>
            </p:grpSpPr>
            <p:sp>
              <p:nvSpPr>
                <p:cNvPr id="33" name="Rectangle 218"/>
                <p:cNvSpPr>
                  <a:spLocks noChangeArrowheads="1"/>
                </p:cNvSpPr>
                <p:nvPr/>
              </p:nvSpPr>
              <p:spPr bwMode="auto">
                <a:xfrm>
                  <a:off x="478" y="2088"/>
                  <a:ext cx="583" cy="1382"/>
                </a:xfrm>
                <a:prstGeom prst="rect">
                  <a:avLst/>
                </a:prstGeom>
                <a:solidFill>
                  <a:srgbClr val="CC00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endParaRPr lang="en-US" altLang="en-US"/>
                </a:p>
              </p:txBody>
            </p:sp>
            <p:grpSp>
              <p:nvGrpSpPr>
                <p:cNvPr id="34" name="Group 219"/>
                <p:cNvGrpSpPr>
                  <a:grpSpLocks/>
                </p:cNvGrpSpPr>
                <p:nvPr/>
              </p:nvGrpSpPr>
              <p:grpSpPr bwMode="auto">
                <a:xfrm>
                  <a:off x="499" y="2471"/>
                  <a:ext cx="486" cy="944"/>
                  <a:chOff x="4869" y="143"/>
                  <a:chExt cx="486" cy="944"/>
                </a:xfrm>
              </p:grpSpPr>
              <p:sp>
                <p:nvSpPr>
                  <p:cNvPr id="36" name="Rectangle 220"/>
                  <p:cNvSpPr>
                    <a:spLocks noChangeArrowheads="1"/>
                  </p:cNvSpPr>
                  <p:nvPr/>
                </p:nvSpPr>
                <p:spPr bwMode="auto">
                  <a:xfrm>
                    <a:off x="4893" y="143"/>
                    <a:ext cx="462" cy="908"/>
                  </a:xfrm>
                  <a:prstGeom prst="rect">
                    <a:avLst/>
                  </a:prstGeom>
                  <a:solidFill>
                    <a:srgbClr val="66CCFF"/>
                  </a:solidFill>
                  <a:ln w="9525">
                    <a:solidFill>
                      <a:schemeClr val="tx1"/>
                    </a:solidFill>
                    <a:miter lim="800000"/>
                    <a:headEnd/>
                    <a:tailEnd/>
                  </a:ln>
                </p:spPr>
                <p:txBody>
                  <a:bodyPr wrap="none" anchor="ctr"/>
                  <a:lstStyle>
                    <a:lvl1pPr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endParaRPr lang="en-US" altLang="en-US"/>
                  </a:p>
                </p:txBody>
              </p:sp>
              <p:sp>
                <p:nvSpPr>
                  <p:cNvPr id="37" name="Text Box 221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4869" y="161"/>
                    <a:ext cx="470" cy="926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r>
                      <a:rPr lang="en-US" altLang="en-US" sz="1800" dirty="0"/>
                      <a:t>flow: X</a:t>
                    </a:r>
                  </a:p>
                  <a:p>
                    <a:r>
                      <a:rPr lang="en-US" altLang="en-US" sz="1800" dirty="0" err="1"/>
                      <a:t>src</a:t>
                    </a:r>
                    <a:r>
                      <a:rPr lang="en-US" altLang="en-US" sz="1800" dirty="0"/>
                      <a:t>: A</a:t>
                    </a:r>
                  </a:p>
                  <a:p>
                    <a:r>
                      <a:rPr lang="en-US" altLang="en-US" sz="1800" dirty="0" err="1"/>
                      <a:t>dest</a:t>
                    </a:r>
                    <a:r>
                      <a:rPr lang="en-US" altLang="en-US" sz="1800" dirty="0"/>
                      <a:t>: F</a:t>
                    </a:r>
                  </a:p>
                  <a:p>
                    <a:endParaRPr lang="en-US" altLang="en-US" sz="1800" dirty="0"/>
                  </a:p>
                  <a:p>
                    <a:endParaRPr lang="en-US" altLang="en-US" sz="1800" dirty="0"/>
                  </a:p>
                  <a:p>
                    <a:r>
                      <a:rPr lang="en-US" altLang="en-US" sz="1800" dirty="0"/>
                      <a:t>data</a:t>
                    </a:r>
                  </a:p>
                </p:txBody>
              </p:sp>
            </p:grpSp>
            <p:sp>
              <p:nvSpPr>
                <p:cNvPr id="35" name="Text Box 222"/>
                <p:cNvSpPr txBox="1">
                  <a:spLocks noChangeArrowheads="1"/>
                </p:cNvSpPr>
                <p:nvPr/>
              </p:nvSpPr>
              <p:spPr bwMode="auto">
                <a:xfrm>
                  <a:off x="441" y="2082"/>
                  <a:ext cx="603" cy="43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r>
                    <a:rPr lang="en-US" altLang="en-US">
                      <a:solidFill>
                        <a:schemeClr val="bg1"/>
                      </a:solidFill>
                    </a:rPr>
                    <a:t>src:B</a:t>
                  </a:r>
                </a:p>
                <a:p>
                  <a:r>
                    <a:rPr lang="en-US" altLang="en-US">
                      <a:solidFill>
                        <a:schemeClr val="bg1"/>
                      </a:solidFill>
                    </a:rPr>
                    <a:t>dest: E</a:t>
                  </a:r>
                </a:p>
              </p:txBody>
            </p:sp>
          </p:grpSp>
        </p:grpSp>
      </p:grpSp>
      <p:sp>
        <p:nvSpPr>
          <p:cNvPr id="38" name="Text Box 224"/>
          <p:cNvSpPr txBox="1">
            <a:spLocks noChangeArrowheads="1"/>
          </p:cNvSpPr>
          <p:nvPr/>
        </p:nvSpPr>
        <p:spPr bwMode="auto">
          <a:xfrm>
            <a:off x="3140970" y="1802498"/>
            <a:ext cx="18203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/>
            <a:r>
              <a:rPr lang="en-US" altLang="en-US" dirty="0">
                <a:latin typeface="+mn-lt"/>
              </a:rPr>
              <a:t>physical view:</a:t>
            </a:r>
          </a:p>
        </p:txBody>
      </p:sp>
      <p:sp>
        <p:nvSpPr>
          <p:cNvPr id="39" name="Line 225"/>
          <p:cNvSpPr>
            <a:spLocks noChangeShapeType="1"/>
          </p:cNvSpPr>
          <p:nvPr/>
        </p:nvSpPr>
        <p:spPr bwMode="auto">
          <a:xfrm flipV="1">
            <a:off x="7153308" y="2126321"/>
            <a:ext cx="277426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 sz="2400"/>
          </a:p>
        </p:txBody>
      </p:sp>
      <p:grpSp>
        <p:nvGrpSpPr>
          <p:cNvPr id="40" name="Group 228"/>
          <p:cNvGrpSpPr>
            <a:grpSpLocks/>
          </p:cNvGrpSpPr>
          <p:nvPr/>
        </p:nvGrpSpPr>
        <p:grpSpPr bwMode="auto">
          <a:xfrm>
            <a:off x="7552879" y="1929377"/>
            <a:ext cx="827545" cy="403357"/>
            <a:chOff x="4396" y="1245"/>
            <a:chExt cx="672" cy="248"/>
          </a:xfrm>
        </p:grpSpPr>
        <p:sp>
          <p:nvSpPr>
            <p:cNvPr id="41" name="Oval 407"/>
            <p:cNvSpPr>
              <a:spLocks noChangeArrowheads="1"/>
            </p:cNvSpPr>
            <p:nvPr/>
          </p:nvSpPr>
          <p:spPr bwMode="auto">
            <a:xfrm>
              <a:off x="4399" y="1355"/>
              <a:ext cx="666" cy="138"/>
            </a:xfrm>
            <a:prstGeom prst="ellipse">
              <a:avLst/>
            </a:prstGeom>
            <a:gradFill rotWithShape="1">
              <a:gsLst>
                <a:gs pos="0">
                  <a:srgbClr val="CC0000"/>
                </a:gs>
                <a:gs pos="100000">
                  <a:schemeClr val="bg1"/>
                </a:gs>
              </a:gsLst>
              <a:lin ang="0" scaled="1"/>
            </a:gra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endParaRPr lang="en-US" altLang="en-US" sz="3200">
                <a:latin typeface="Times New Roman" charset="0"/>
              </a:endParaRPr>
            </a:p>
          </p:txBody>
        </p:sp>
        <p:sp>
          <p:nvSpPr>
            <p:cNvPr id="42" name="Rectangle 410"/>
            <p:cNvSpPr>
              <a:spLocks noChangeArrowheads="1"/>
            </p:cNvSpPr>
            <p:nvPr/>
          </p:nvSpPr>
          <p:spPr bwMode="auto">
            <a:xfrm>
              <a:off x="4399" y="1339"/>
              <a:ext cx="669" cy="86"/>
            </a:xfrm>
            <a:prstGeom prst="rect">
              <a:avLst/>
            </a:prstGeom>
            <a:gradFill rotWithShape="1">
              <a:gsLst>
                <a:gs pos="0">
                  <a:srgbClr val="CC0000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endParaRPr lang="en-US" altLang="en-US" sz="3200">
                <a:latin typeface="Times New Roman" charset="0"/>
              </a:endParaRPr>
            </a:p>
          </p:txBody>
        </p:sp>
        <p:sp>
          <p:nvSpPr>
            <p:cNvPr id="43" name="Oval 411"/>
            <p:cNvSpPr>
              <a:spLocks noChangeArrowheads="1"/>
            </p:cNvSpPr>
            <p:nvPr/>
          </p:nvSpPr>
          <p:spPr bwMode="auto">
            <a:xfrm>
              <a:off x="4396" y="1245"/>
              <a:ext cx="667" cy="162"/>
            </a:xfrm>
            <a:prstGeom prst="ellipse">
              <a:avLst/>
            </a:prstGeom>
            <a:gradFill rotWithShape="1">
              <a:gsLst>
                <a:gs pos="0">
                  <a:srgbClr val="CC0000"/>
                </a:gs>
                <a:gs pos="100000">
                  <a:schemeClr val="bg1"/>
                </a:gs>
              </a:gsLst>
              <a:lin ang="0" scaled="1"/>
            </a:gra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endParaRPr lang="en-US" altLang="en-US" sz="3200">
                <a:latin typeface="Times New Roman" charset="0"/>
              </a:endParaRPr>
            </a:p>
          </p:txBody>
        </p:sp>
        <p:grpSp>
          <p:nvGrpSpPr>
            <p:cNvPr id="44" name="Group 232"/>
            <p:cNvGrpSpPr>
              <a:grpSpLocks/>
            </p:cNvGrpSpPr>
            <p:nvPr/>
          </p:nvGrpSpPr>
          <p:grpSpPr bwMode="auto">
            <a:xfrm>
              <a:off x="4530" y="1287"/>
              <a:ext cx="377" cy="75"/>
              <a:chOff x="2468" y="1332"/>
              <a:chExt cx="310" cy="60"/>
            </a:xfrm>
          </p:grpSpPr>
          <p:sp>
            <p:nvSpPr>
              <p:cNvPr id="47" name="Freeform 233"/>
              <p:cNvSpPr>
                <a:spLocks/>
              </p:cNvSpPr>
              <p:nvPr/>
            </p:nvSpPr>
            <p:spPr bwMode="auto">
              <a:xfrm>
                <a:off x="2468" y="1332"/>
                <a:ext cx="310" cy="60"/>
              </a:xfrm>
              <a:custGeom>
                <a:avLst/>
                <a:gdLst>
                  <a:gd name="T0" fmla="*/ 0 w 310"/>
                  <a:gd name="T1" fmla="*/ 60 h 60"/>
                  <a:gd name="T2" fmla="*/ 96 w 310"/>
                  <a:gd name="T3" fmla="*/ 60 h 60"/>
                  <a:gd name="T4" fmla="*/ 192 w 310"/>
                  <a:gd name="T5" fmla="*/ 0 h 60"/>
                  <a:gd name="T6" fmla="*/ 310 w 310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0"/>
                  <a:gd name="T13" fmla="*/ 0 h 60"/>
                  <a:gd name="T14" fmla="*/ 310 w 310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0" h="60">
                    <a:moveTo>
                      <a:pt x="0" y="60"/>
                    </a:moveTo>
                    <a:lnTo>
                      <a:pt x="96" y="60"/>
                    </a:lnTo>
                    <a:lnTo>
                      <a:pt x="192" y="0"/>
                    </a:lnTo>
                    <a:lnTo>
                      <a:pt x="310" y="0"/>
                    </a:lnTo>
                  </a:path>
                </a:pathLst>
              </a:custGeom>
              <a:gradFill rotWithShape="1">
                <a:gsLst>
                  <a:gs pos="0">
                    <a:srgbClr val="CC0000"/>
                  </a:gs>
                  <a:gs pos="100000">
                    <a:schemeClr val="bg1"/>
                  </a:gs>
                </a:gsLst>
                <a:lin ang="0" scaled="1"/>
              </a:gradFill>
              <a:ln w="190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2400"/>
              </a:p>
            </p:txBody>
          </p:sp>
          <p:sp>
            <p:nvSpPr>
              <p:cNvPr id="48" name="Freeform 234"/>
              <p:cNvSpPr>
                <a:spLocks/>
              </p:cNvSpPr>
              <p:nvPr/>
            </p:nvSpPr>
            <p:spPr bwMode="auto">
              <a:xfrm>
                <a:off x="2482" y="1332"/>
                <a:ext cx="282" cy="60"/>
              </a:xfrm>
              <a:custGeom>
                <a:avLst/>
                <a:gdLst>
                  <a:gd name="T0" fmla="*/ 0 w 282"/>
                  <a:gd name="T1" fmla="*/ 0 h 60"/>
                  <a:gd name="T2" fmla="*/ 96 w 282"/>
                  <a:gd name="T3" fmla="*/ 0 h 60"/>
                  <a:gd name="T4" fmla="*/ 192 w 282"/>
                  <a:gd name="T5" fmla="*/ 60 h 60"/>
                  <a:gd name="T6" fmla="*/ 282 w 282"/>
                  <a:gd name="T7" fmla="*/ 6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2"/>
                  <a:gd name="T13" fmla="*/ 0 h 60"/>
                  <a:gd name="T14" fmla="*/ 282 w 282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2" h="60">
                    <a:moveTo>
                      <a:pt x="0" y="0"/>
                    </a:moveTo>
                    <a:lnTo>
                      <a:pt x="96" y="0"/>
                    </a:lnTo>
                    <a:lnTo>
                      <a:pt x="192" y="60"/>
                    </a:lnTo>
                    <a:lnTo>
                      <a:pt x="282" y="60"/>
                    </a:lnTo>
                  </a:path>
                </a:pathLst>
              </a:custGeom>
              <a:gradFill rotWithShape="1">
                <a:gsLst>
                  <a:gs pos="0">
                    <a:srgbClr val="CC0000"/>
                  </a:gs>
                  <a:gs pos="100000">
                    <a:schemeClr val="bg1"/>
                  </a:gs>
                </a:gsLst>
                <a:lin ang="0" scaled="1"/>
              </a:gradFill>
              <a:ln w="190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2400"/>
              </a:p>
            </p:txBody>
          </p:sp>
        </p:grpSp>
        <p:sp>
          <p:nvSpPr>
            <p:cNvPr id="45" name="Line 235"/>
            <p:cNvSpPr>
              <a:spLocks noChangeShapeType="1"/>
            </p:cNvSpPr>
            <p:nvPr/>
          </p:nvSpPr>
          <p:spPr bwMode="auto">
            <a:xfrm>
              <a:off x="4399" y="1321"/>
              <a:ext cx="0" cy="10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2400"/>
            </a:p>
          </p:txBody>
        </p:sp>
        <p:sp>
          <p:nvSpPr>
            <p:cNvPr id="46" name="Line 236"/>
            <p:cNvSpPr>
              <a:spLocks noChangeShapeType="1"/>
            </p:cNvSpPr>
            <p:nvPr/>
          </p:nvSpPr>
          <p:spPr bwMode="auto">
            <a:xfrm>
              <a:off x="5063" y="1327"/>
              <a:ext cx="0" cy="10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2400"/>
            </a:p>
          </p:txBody>
        </p:sp>
      </p:grpSp>
      <p:grpSp>
        <p:nvGrpSpPr>
          <p:cNvPr id="49" name="Group 237"/>
          <p:cNvGrpSpPr>
            <a:grpSpLocks/>
          </p:cNvGrpSpPr>
          <p:nvPr/>
        </p:nvGrpSpPr>
        <p:grpSpPr bwMode="auto">
          <a:xfrm>
            <a:off x="5087286" y="1520341"/>
            <a:ext cx="2062234" cy="1162730"/>
            <a:chOff x="1363" y="1403"/>
            <a:chExt cx="1089" cy="614"/>
          </a:xfrm>
        </p:grpSpPr>
        <p:sp>
          <p:nvSpPr>
            <p:cNvPr id="50" name="Text Box 238"/>
            <p:cNvSpPr txBox="1">
              <a:spLocks noChangeArrowheads="1"/>
            </p:cNvSpPr>
            <p:nvPr/>
          </p:nvSpPr>
          <p:spPr bwMode="auto">
            <a:xfrm>
              <a:off x="1462" y="1403"/>
              <a:ext cx="206" cy="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r>
                <a:rPr lang="en-US" altLang="en-US"/>
                <a:t>A</a:t>
              </a:r>
            </a:p>
          </p:txBody>
        </p:sp>
        <p:sp>
          <p:nvSpPr>
            <p:cNvPr id="51" name="Text Box 239"/>
            <p:cNvSpPr txBox="1">
              <a:spLocks noChangeArrowheads="1"/>
            </p:cNvSpPr>
            <p:nvPr/>
          </p:nvSpPr>
          <p:spPr bwMode="auto">
            <a:xfrm>
              <a:off x="2121" y="1406"/>
              <a:ext cx="206" cy="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r>
                <a:rPr lang="en-US" altLang="en-US"/>
                <a:t>B</a:t>
              </a:r>
            </a:p>
          </p:txBody>
        </p:sp>
        <p:sp>
          <p:nvSpPr>
            <p:cNvPr id="52" name="Line 240"/>
            <p:cNvSpPr>
              <a:spLocks noChangeShapeType="1"/>
            </p:cNvSpPr>
            <p:nvPr/>
          </p:nvSpPr>
          <p:spPr bwMode="auto">
            <a:xfrm flipV="1">
              <a:off x="1803" y="1729"/>
              <a:ext cx="20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sz="2400"/>
            </a:p>
          </p:txBody>
        </p:sp>
        <p:sp>
          <p:nvSpPr>
            <p:cNvPr id="53" name="Text Box 241"/>
            <p:cNvSpPr txBox="1">
              <a:spLocks noChangeArrowheads="1"/>
            </p:cNvSpPr>
            <p:nvPr/>
          </p:nvSpPr>
          <p:spPr bwMode="auto">
            <a:xfrm>
              <a:off x="1386" y="1798"/>
              <a:ext cx="381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r>
                <a:rPr lang="en-US" altLang="en-US" sz="2000"/>
                <a:t>IPv6</a:t>
              </a:r>
            </a:p>
          </p:txBody>
        </p:sp>
        <p:sp>
          <p:nvSpPr>
            <p:cNvPr id="54" name="Text Box 242"/>
            <p:cNvSpPr txBox="1">
              <a:spLocks noChangeArrowheads="1"/>
            </p:cNvSpPr>
            <p:nvPr/>
          </p:nvSpPr>
          <p:spPr bwMode="auto">
            <a:xfrm>
              <a:off x="2045" y="1799"/>
              <a:ext cx="381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r>
                <a:rPr lang="en-US" altLang="en-US" sz="2000"/>
                <a:t>IPv6</a:t>
              </a:r>
            </a:p>
          </p:txBody>
        </p:sp>
        <p:grpSp>
          <p:nvGrpSpPr>
            <p:cNvPr id="55" name="Group 243"/>
            <p:cNvGrpSpPr>
              <a:grpSpLocks/>
            </p:cNvGrpSpPr>
            <p:nvPr/>
          </p:nvGrpSpPr>
          <p:grpSpPr bwMode="auto">
            <a:xfrm>
              <a:off x="1363" y="1621"/>
              <a:ext cx="437" cy="213"/>
              <a:chOff x="4396" y="1245"/>
              <a:chExt cx="672" cy="248"/>
            </a:xfrm>
          </p:grpSpPr>
          <p:sp>
            <p:nvSpPr>
              <p:cNvPr id="65" name="Oval 407"/>
              <p:cNvSpPr>
                <a:spLocks noChangeArrowheads="1"/>
              </p:cNvSpPr>
              <p:nvPr/>
            </p:nvSpPr>
            <p:spPr bwMode="auto">
              <a:xfrm>
                <a:off x="4399" y="1355"/>
                <a:ext cx="666" cy="138"/>
              </a:xfrm>
              <a:prstGeom prst="ellipse">
                <a:avLst/>
              </a:prstGeom>
              <a:gradFill rotWithShape="1">
                <a:gsLst>
                  <a:gs pos="0">
                    <a:srgbClr val="CCCCFF"/>
                  </a:gs>
                  <a:gs pos="100000">
                    <a:srgbClr val="FFFFFF"/>
                  </a:gs>
                </a:gsLst>
                <a:lin ang="0" scaled="1"/>
              </a:gra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endParaRPr lang="en-US" altLang="en-US" sz="3200">
                  <a:latin typeface="Times New Roman" charset="0"/>
                </a:endParaRPr>
              </a:p>
            </p:txBody>
          </p:sp>
          <p:sp>
            <p:nvSpPr>
              <p:cNvPr id="66" name="Rectangle 410"/>
              <p:cNvSpPr>
                <a:spLocks noChangeArrowheads="1"/>
              </p:cNvSpPr>
              <p:nvPr/>
            </p:nvSpPr>
            <p:spPr bwMode="auto">
              <a:xfrm>
                <a:off x="4399" y="1339"/>
                <a:ext cx="669" cy="86"/>
              </a:xfrm>
              <a:prstGeom prst="rect">
                <a:avLst/>
              </a:prstGeom>
              <a:gradFill rotWithShape="1">
                <a:gsLst>
                  <a:gs pos="0">
                    <a:srgbClr val="CCCCFF"/>
                  </a:gs>
                  <a:gs pos="100000">
                    <a:srgbClr val="FFFFFF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/>
                <a:endParaRPr lang="en-US" altLang="en-US" sz="3200">
                  <a:latin typeface="Times New Roman" charset="0"/>
                </a:endParaRPr>
              </a:p>
            </p:txBody>
          </p:sp>
          <p:sp>
            <p:nvSpPr>
              <p:cNvPr id="67" name="Oval 411"/>
              <p:cNvSpPr>
                <a:spLocks noChangeArrowheads="1"/>
              </p:cNvSpPr>
              <p:nvPr/>
            </p:nvSpPr>
            <p:spPr bwMode="auto">
              <a:xfrm>
                <a:off x="4396" y="1245"/>
                <a:ext cx="667" cy="162"/>
              </a:xfrm>
              <a:prstGeom prst="ellipse">
                <a:avLst/>
              </a:prstGeom>
              <a:gradFill rotWithShape="1">
                <a:gsLst>
                  <a:gs pos="0">
                    <a:srgbClr val="CCCCFF"/>
                  </a:gs>
                  <a:gs pos="100000">
                    <a:srgbClr val="FFFFFF"/>
                  </a:gs>
                </a:gsLst>
                <a:lin ang="0" scaled="1"/>
              </a:gra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endParaRPr lang="en-US" altLang="en-US" sz="3200">
                  <a:latin typeface="Times New Roman" charset="0"/>
                </a:endParaRPr>
              </a:p>
            </p:txBody>
          </p:sp>
          <p:grpSp>
            <p:nvGrpSpPr>
              <p:cNvPr id="68" name="Group 247"/>
              <p:cNvGrpSpPr>
                <a:grpSpLocks/>
              </p:cNvGrpSpPr>
              <p:nvPr/>
            </p:nvGrpSpPr>
            <p:grpSpPr bwMode="auto">
              <a:xfrm>
                <a:off x="4530" y="1287"/>
                <a:ext cx="377" cy="75"/>
                <a:chOff x="2468" y="1332"/>
                <a:chExt cx="310" cy="60"/>
              </a:xfrm>
            </p:grpSpPr>
            <p:sp>
              <p:nvSpPr>
                <p:cNvPr id="71" name="Freeform 248"/>
                <p:cNvSpPr>
                  <a:spLocks/>
                </p:cNvSpPr>
                <p:nvPr/>
              </p:nvSpPr>
              <p:spPr bwMode="auto">
                <a:xfrm>
                  <a:off x="2468" y="1332"/>
                  <a:ext cx="310" cy="60"/>
                </a:xfrm>
                <a:custGeom>
                  <a:avLst/>
                  <a:gdLst>
                    <a:gd name="T0" fmla="*/ 0 w 310"/>
                    <a:gd name="T1" fmla="*/ 60 h 60"/>
                    <a:gd name="T2" fmla="*/ 96 w 310"/>
                    <a:gd name="T3" fmla="*/ 60 h 60"/>
                    <a:gd name="T4" fmla="*/ 192 w 310"/>
                    <a:gd name="T5" fmla="*/ 0 h 60"/>
                    <a:gd name="T6" fmla="*/ 310 w 310"/>
                    <a:gd name="T7" fmla="*/ 0 h 6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10"/>
                    <a:gd name="T13" fmla="*/ 0 h 60"/>
                    <a:gd name="T14" fmla="*/ 310 w 310"/>
                    <a:gd name="T15" fmla="*/ 60 h 6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10" h="60">
                      <a:moveTo>
                        <a:pt x="0" y="60"/>
                      </a:moveTo>
                      <a:lnTo>
                        <a:pt x="96" y="60"/>
                      </a:lnTo>
                      <a:lnTo>
                        <a:pt x="192" y="0"/>
                      </a:lnTo>
                      <a:lnTo>
                        <a:pt x="310" y="0"/>
                      </a:lnTo>
                    </a:path>
                  </a:pathLst>
                </a:custGeom>
                <a:noFill/>
                <a:ln w="19050" cmpd="sng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 sz="2400"/>
                </a:p>
              </p:txBody>
            </p:sp>
            <p:sp>
              <p:nvSpPr>
                <p:cNvPr id="72" name="Freeform 249"/>
                <p:cNvSpPr>
                  <a:spLocks/>
                </p:cNvSpPr>
                <p:nvPr/>
              </p:nvSpPr>
              <p:spPr bwMode="auto">
                <a:xfrm>
                  <a:off x="2482" y="1332"/>
                  <a:ext cx="282" cy="60"/>
                </a:xfrm>
                <a:custGeom>
                  <a:avLst/>
                  <a:gdLst>
                    <a:gd name="T0" fmla="*/ 0 w 282"/>
                    <a:gd name="T1" fmla="*/ 0 h 60"/>
                    <a:gd name="T2" fmla="*/ 96 w 282"/>
                    <a:gd name="T3" fmla="*/ 0 h 60"/>
                    <a:gd name="T4" fmla="*/ 192 w 282"/>
                    <a:gd name="T5" fmla="*/ 60 h 60"/>
                    <a:gd name="T6" fmla="*/ 282 w 282"/>
                    <a:gd name="T7" fmla="*/ 60 h 6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82"/>
                    <a:gd name="T13" fmla="*/ 0 h 60"/>
                    <a:gd name="T14" fmla="*/ 282 w 282"/>
                    <a:gd name="T15" fmla="*/ 60 h 6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82" h="60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192" y="60"/>
                      </a:lnTo>
                      <a:lnTo>
                        <a:pt x="282" y="60"/>
                      </a:lnTo>
                    </a:path>
                  </a:pathLst>
                </a:custGeom>
                <a:noFill/>
                <a:ln w="19050" cmpd="sng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 sz="2400"/>
                </a:p>
              </p:txBody>
            </p:sp>
          </p:grpSp>
          <p:sp>
            <p:nvSpPr>
              <p:cNvPr id="69" name="Line 250"/>
              <p:cNvSpPr>
                <a:spLocks noChangeShapeType="1"/>
              </p:cNvSpPr>
              <p:nvPr/>
            </p:nvSpPr>
            <p:spPr bwMode="auto">
              <a:xfrm>
                <a:off x="4399" y="1321"/>
                <a:ext cx="0" cy="109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400"/>
              </a:p>
            </p:txBody>
          </p:sp>
          <p:sp>
            <p:nvSpPr>
              <p:cNvPr id="70" name="Line 251"/>
              <p:cNvSpPr>
                <a:spLocks noChangeShapeType="1"/>
              </p:cNvSpPr>
              <p:nvPr/>
            </p:nvSpPr>
            <p:spPr bwMode="auto">
              <a:xfrm>
                <a:off x="5063" y="1327"/>
                <a:ext cx="0" cy="10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400"/>
              </a:p>
            </p:txBody>
          </p:sp>
        </p:grpSp>
        <p:grpSp>
          <p:nvGrpSpPr>
            <p:cNvPr id="56" name="Group 252"/>
            <p:cNvGrpSpPr>
              <a:grpSpLocks/>
            </p:cNvGrpSpPr>
            <p:nvPr/>
          </p:nvGrpSpPr>
          <p:grpSpPr bwMode="auto">
            <a:xfrm>
              <a:off x="2015" y="1617"/>
              <a:ext cx="437" cy="213"/>
              <a:chOff x="4396" y="1245"/>
              <a:chExt cx="672" cy="248"/>
            </a:xfrm>
          </p:grpSpPr>
          <p:sp>
            <p:nvSpPr>
              <p:cNvPr id="57" name="Oval 407"/>
              <p:cNvSpPr>
                <a:spLocks noChangeArrowheads="1"/>
              </p:cNvSpPr>
              <p:nvPr/>
            </p:nvSpPr>
            <p:spPr bwMode="auto">
              <a:xfrm>
                <a:off x="4399" y="1355"/>
                <a:ext cx="666" cy="138"/>
              </a:xfrm>
              <a:prstGeom prst="ellipse">
                <a:avLst/>
              </a:prstGeom>
              <a:gradFill rotWithShape="1">
                <a:gsLst>
                  <a:gs pos="0">
                    <a:srgbClr val="CCCCFF"/>
                  </a:gs>
                  <a:gs pos="100000">
                    <a:srgbClr val="FFFFFF"/>
                  </a:gs>
                </a:gsLst>
                <a:lin ang="0" scaled="1"/>
              </a:gra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endParaRPr lang="en-US" altLang="en-US" sz="3200">
                  <a:latin typeface="Times New Roman" charset="0"/>
                </a:endParaRPr>
              </a:p>
            </p:txBody>
          </p:sp>
          <p:sp>
            <p:nvSpPr>
              <p:cNvPr id="58" name="Rectangle 410"/>
              <p:cNvSpPr>
                <a:spLocks noChangeArrowheads="1"/>
              </p:cNvSpPr>
              <p:nvPr/>
            </p:nvSpPr>
            <p:spPr bwMode="auto">
              <a:xfrm>
                <a:off x="4399" y="1339"/>
                <a:ext cx="669" cy="86"/>
              </a:xfrm>
              <a:prstGeom prst="rect">
                <a:avLst/>
              </a:prstGeom>
              <a:gradFill rotWithShape="1">
                <a:gsLst>
                  <a:gs pos="0">
                    <a:srgbClr val="CCCCFF"/>
                  </a:gs>
                  <a:gs pos="100000">
                    <a:srgbClr val="FFFFFF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/>
                <a:endParaRPr lang="en-US" altLang="en-US" sz="3200">
                  <a:latin typeface="Times New Roman" charset="0"/>
                </a:endParaRPr>
              </a:p>
            </p:txBody>
          </p:sp>
          <p:sp>
            <p:nvSpPr>
              <p:cNvPr id="59" name="Oval 411"/>
              <p:cNvSpPr>
                <a:spLocks noChangeArrowheads="1"/>
              </p:cNvSpPr>
              <p:nvPr/>
            </p:nvSpPr>
            <p:spPr bwMode="auto">
              <a:xfrm>
                <a:off x="4396" y="1245"/>
                <a:ext cx="667" cy="162"/>
              </a:xfrm>
              <a:prstGeom prst="ellipse">
                <a:avLst/>
              </a:prstGeom>
              <a:gradFill rotWithShape="1">
                <a:gsLst>
                  <a:gs pos="0">
                    <a:srgbClr val="CCCCFF"/>
                  </a:gs>
                  <a:gs pos="100000">
                    <a:srgbClr val="FFFFFF"/>
                  </a:gs>
                </a:gsLst>
                <a:lin ang="0" scaled="1"/>
              </a:gra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endParaRPr lang="en-US" altLang="en-US" sz="3200">
                  <a:latin typeface="Times New Roman" charset="0"/>
                </a:endParaRPr>
              </a:p>
            </p:txBody>
          </p:sp>
          <p:grpSp>
            <p:nvGrpSpPr>
              <p:cNvPr id="60" name="Group 256"/>
              <p:cNvGrpSpPr>
                <a:grpSpLocks/>
              </p:cNvGrpSpPr>
              <p:nvPr/>
            </p:nvGrpSpPr>
            <p:grpSpPr bwMode="auto">
              <a:xfrm>
                <a:off x="4530" y="1287"/>
                <a:ext cx="377" cy="75"/>
                <a:chOff x="2468" y="1332"/>
                <a:chExt cx="310" cy="60"/>
              </a:xfrm>
            </p:grpSpPr>
            <p:sp>
              <p:nvSpPr>
                <p:cNvPr id="63" name="Freeform 257"/>
                <p:cNvSpPr>
                  <a:spLocks/>
                </p:cNvSpPr>
                <p:nvPr/>
              </p:nvSpPr>
              <p:spPr bwMode="auto">
                <a:xfrm>
                  <a:off x="2468" y="1332"/>
                  <a:ext cx="310" cy="60"/>
                </a:xfrm>
                <a:custGeom>
                  <a:avLst/>
                  <a:gdLst>
                    <a:gd name="T0" fmla="*/ 0 w 310"/>
                    <a:gd name="T1" fmla="*/ 60 h 60"/>
                    <a:gd name="T2" fmla="*/ 96 w 310"/>
                    <a:gd name="T3" fmla="*/ 60 h 60"/>
                    <a:gd name="T4" fmla="*/ 192 w 310"/>
                    <a:gd name="T5" fmla="*/ 0 h 60"/>
                    <a:gd name="T6" fmla="*/ 310 w 310"/>
                    <a:gd name="T7" fmla="*/ 0 h 6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10"/>
                    <a:gd name="T13" fmla="*/ 0 h 60"/>
                    <a:gd name="T14" fmla="*/ 310 w 310"/>
                    <a:gd name="T15" fmla="*/ 60 h 6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10" h="60">
                      <a:moveTo>
                        <a:pt x="0" y="60"/>
                      </a:moveTo>
                      <a:lnTo>
                        <a:pt x="96" y="60"/>
                      </a:lnTo>
                      <a:lnTo>
                        <a:pt x="192" y="0"/>
                      </a:lnTo>
                      <a:lnTo>
                        <a:pt x="310" y="0"/>
                      </a:lnTo>
                    </a:path>
                  </a:pathLst>
                </a:custGeom>
                <a:noFill/>
                <a:ln w="19050" cmpd="sng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 sz="2400"/>
                </a:p>
              </p:txBody>
            </p:sp>
            <p:sp>
              <p:nvSpPr>
                <p:cNvPr id="64" name="Freeform 258"/>
                <p:cNvSpPr>
                  <a:spLocks/>
                </p:cNvSpPr>
                <p:nvPr/>
              </p:nvSpPr>
              <p:spPr bwMode="auto">
                <a:xfrm>
                  <a:off x="2482" y="1332"/>
                  <a:ext cx="282" cy="60"/>
                </a:xfrm>
                <a:custGeom>
                  <a:avLst/>
                  <a:gdLst>
                    <a:gd name="T0" fmla="*/ 0 w 282"/>
                    <a:gd name="T1" fmla="*/ 0 h 60"/>
                    <a:gd name="T2" fmla="*/ 96 w 282"/>
                    <a:gd name="T3" fmla="*/ 0 h 60"/>
                    <a:gd name="T4" fmla="*/ 192 w 282"/>
                    <a:gd name="T5" fmla="*/ 60 h 60"/>
                    <a:gd name="T6" fmla="*/ 282 w 282"/>
                    <a:gd name="T7" fmla="*/ 60 h 6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82"/>
                    <a:gd name="T13" fmla="*/ 0 h 60"/>
                    <a:gd name="T14" fmla="*/ 282 w 282"/>
                    <a:gd name="T15" fmla="*/ 60 h 6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82" h="60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192" y="60"/>
                      </a:lnTo>
                      <a:lnTo>
                        <a:pt x="282" y="60"/>
                      </a:lnTo>
                    </a:path>
                  </a:pathLst>
                </a:custGeom>
                <a:noFill/>
                <a:ln w="19050" cmpd="sng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 sz="2400"/>
                </a:p>
              </p:txBody>
            </p:sp>
          </p:grpSp>
          <p:sp>
            <p:nvSpPr>
              <p:cNvPr id="61" name="Line 259"/>
              <p:cNvSpPr>
                <a:spLocks noChangeShapeType="1"/>
              </p:cNvSpPr>
              <p:nvPr/>
            </p:nvSpPr>
            <p:spPr bwMode="auto">
              <a:xfrm>
                <a:off x="4399" y="1321"/>
                <a:ext cx="0" cy="109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400"/>
              </a:p>
            </p:txBody>
          </p:sp>
          <p:sp>
            <p:nvSpPr>
              <p:cNvPr id="62" name="Line 260"/>
              <p:cNvSpPr>
                <a:spLocks noChangeShapeType="1"/>
              </p:cNvSpPr>
              <p:nvPr/>
            </p:nvSpPr>
            <p:spPr bwMode="auto">
              <a:xfrm>
                <a:off x="5063" y="1327"/>
                <a:ext cx="0" cy="10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400"/>
              </a:p>
            </p:txBody>
          </p:sp>
        </p:grpSp>
      </p:grpSp>
      <p:grpSp>
        <p:nvGrpSpPr>
          <p:cNvPr id="73" name="Group 261"/>
          <p:cNvGrpSpPr>
            <a:grpSpLocks/>
          </p:cNvGrpSpPr>
          <p:nvPr/>
        </p:nvGrpSpPr>
        <p:grpSpPr bwMode="auto">
          <a:xfrm>
            <a:off x="8704246" y="1933164"/>
            <a:ext cx="827545" cy="403357"/>
            <a:chOff x="4396" y="1245"/>
            <a:chExt cx="672" cy="248"/>
          </a:xfrm>
        </p:grpSpPr>
        <p:sp>
          <p:nvSpPr>
            <p:cNvPr id="74" name="Oval 407"/>
            <p:cNvSpPr>
              <a:spLocks noChangeArrowheads="1"/>
            </p:cNvSpPr>
            <p:nvPr/>
          </p:nvSpPr>
          <p:spPr bwMode="auto">
            <a:xfrm>
              <a:off x="4399" y="1355"/>
              <a:ext cx="666" cy="138"/>
            </a:xfrm>
            <a:prstGeom prst="ellipse">
              <a:avLst/>
            </a:prstGeom>
            <a:gradFill rotWithShape="1">
              <a:gsLst>
                <a:gs pos="0">
                  <a:srgbClr val="CC0000"/>
                </a:gs>
                <a:gs pos="100000">
                  <a:schemeClr val="bg1"/>
                </a:gs>
              </a:gsLst>
              <a:lin ang="0" scaled="1"/>
            </a:gra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endParaRPr lang="en-US" altLang="en-US" sz="3200">
                <a:latin typeface="Times New Roman" charset="0"/>
              </a:endParaRPr>
            </a:p>
          </p:txBody>
        </p:sp>
        <p:sp>
          <p:nvSpPr>
            <p:cNvPr id="75" name="Rectangle 410"/>
            <p:cNvSpPr>
              <a:spLocks noChangeArrowheads="1"/>
            </p:cNvSpPr>
            <p:nvPr/>
          </p:nvSpPr>
          <p:spPr bwMode="auto">
            <a:xfrm>
              <a:off x="4399" y="1339"/>
              <a:ext cx="669" cy="86"/>
            </a:xfrm>
            <a:prstGeom prst="rect">
              <a:avLst/>
            </a:prstGeom>
            <a:gradFill rotWithShape="1">
              <a:gsLst>
                <a:gs pos="0">
                  <a:srgbClr val="CC0000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endParaRPr lang="en-US" altLang="en-US" sz="3200">
                <a:latin typeface="Times New Roman" charset="0"/>
              </a:endParaRPr>
            </a:p>
          </p:txBody>
        </p:sp>
        <p:sp>
          <p:nvSpPr>
            <p:cNvPr id="76" name="Oval 411"/>
            <p:cNvSpPr>
              <a:spLocks noChangeArrowheads="1"/>
            </p:cNvSpPr>
            <p:nvPr/>
          </p:nvSpPr>
          <p:spPr bwMode="auto">
            <a:xfrm>
              <a:off x="4396" y="1245"/>
              <a:ext cx="667" cy="162"/>
            </a:xfrm>
            <a:prstGeom prst="ellipse">
              <a:avLst/>
            </a:prstGeom>
            <a:gradFill rotWithShape="1">
              <a:gsLst>
                <a:gs pos="0">
                  <a:srgbClr val="CC0000"/>
                </a:gs>
                <a:gs pos="100000">
                  <a:schemeClr val="bg1"/>
                </a:gs>
              </a:gsLst>
              <a:lin ang="0" scaled="1"/>
            </a:gradFill>
            <a:ln w="127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endParaRPr lang="en-US" altLang="en-US" sz="3200">
                <a:latin typeface="Times New Roman" charset="0"/>
              </a:endParaRPr>
            </a:p>
          </p:txBody>
        </p:sp>
        <p:grpSp>
          <p:nvGrpSpPr>
            <p:cNvPr id="77" name="Group 265"/>
            <p:cNvGrpSpPr>
              <a:grpSpLocks/>
            </p:cNvGrpSpPr>
            <p:nvPr/>
          </p:nvGrpSpPr>
          <p:grpSpPr bwMode="auto">
            <a:xfrm>
              <a:off x="4530" y="1287"/>
              <a:ext cx="377" cy="75"/>
              <a:chOff x="2468" y="1332"/>
              <a:chExt cx="310" cy="60"/>
            </a:xfrm>
          </p:grpSpPr>
          <p:sp>
            <p:nvSpPr>
              <p:cNvPr id="80" name="Freeform 266"/>
              <p:cNvSpPr>
                <a:spLocks/>
              </p:cNvSpPr>
              <p:nvPr/>
            </p:nvSpPr>
            <p:spPr bwMode="auto">
              <a:xfrm>
                <a:off x="2468" y="1332"/>
                <a:ext cx="310" cy="60"/>
              </a:xfrm>
              <a:custGeom>
                <a:avLst/>
                <a:gdLst>
                  <a:gd name="T0" fmla="*/ 0 w 310"/>
                  <a:gd name="T1" fmla="*/ 60 h 60"/>
                  <a:gd name="T2" fmla="*/ 96 w 310"/>
                  <a:gd name="T3" fmla="*/ 60 h 60"/>
                  <a:gd name="T4" fmla="*/ 192 w 310"/>
                  <a:gd name="T5" fmla="*/ 0 h 60"/>
                  <a:gd name="T6" fmla="*/ 310 w 310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0"/>
                  <a:gd name="T13" fmla="*/ 0 h 60"/>
                  <a:gd name="T14" fmla="*/ 310 w 310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0" h="60">
                    <a:moveTo>
                      <a:pt x="0" y="60"/>
                    </a:moveTo>
                    <a:lnTo>
                      <a:pt x="96" y="60"/>
                    </a:lnTo>
                    <a:lnTo>
                      <a:pt x="192" y="0"/>
                    </a:lnTo>
                    <a:lnTo>
                      <a:pt x="310" y="0"/>
                    </a:lnTo>
                  </a:path>
                </a:pathLst>
              </a:custGeom>
              <a:gradFill rotWithShape="1">
                <a:gsLst>
                  <a:gs pos="0">
                    <a:srgbClr val="CC0000"/>
                  </a:gs>
                  <a:gs pos="100000">
                    <a:schemeClr val="bg1"/>
                  </a:gs>
                </a:gsLst>
                <a:lin ang="0" scaled="1"/>
              </a:gradFill>
              <a:ln w="190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2400"/>
              </a:p>
            </p:txBody>
          </p:sp>
          <p:sp>
            <p:nvSpPr>
              <p:cNvPr id="81" name="Freeform 267"/>
              <p:cNvSpPr>
                <a:spLocks/>
              </p:cNvSpPr>
              <p:nvPr/>
            </p:nvSpPr>
            <p:spPr bwMode="auto">
              <a:xfrm>
                <a:off x="2482" y="1332"/>
                <a:ext cx="282" cy="60"/>
              </a:xfrm>
              <a:custGeom>
                <a:avLst/>
                <a:gdLst>
                  <a:gd name="T0" fmla="*/ 0 w 282"/>
                  <a:gd name="T1" fmla="*/ 0 h 60"/>
                  <a:gd name="T2" fmla="*/ 96 w 282"/>
                  <a:gd name="T3" fmla="*/ 0 h 60"/>
                  <a:gd name="T4" fmla="*/ 192 w 282"/>
                  <a:gd name="T5" fmla="*/ 60 h 60"/>
                  <a:gd name="T6" fmla="*/ 282 w 282"/>
                  <a:gd name="T7" fmla="*/ 6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2"/>
                  <a:gd name="T13" fmla="*/ 0 h 60"/>
                  <a:gd name="T14" fmla="*/ 282 w 282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2" h="60">
                    <a:moveTo>
                      <a:pt x="0" y="0"/>
                    </a:moveTo>
                    <a:lnTo>
                      <a:pt x="96" y="0"/>
                    </a:lnTo>
                    <a:lnTo>
                      <a:pt x="192" y="60"/>
                    </a:lnTo>
                    <a:lnTo>
                      <a:pt x="282" y="60"/>
                    </a:lnTo>
                  </a:path>
                </a:pathLst>
              </a:custGeom>
              <a:gradFill rotWithShape="1">
                <a:gsLst>
                  <a:gs pos="0">
                    <a:srgbClr val="CC0000"/>
                  </a:gs>
                  <a:gs pos="100000">
                    <a:schemeClr val="bg1"/>
                  </a:gs>
                </a:gsLst>
                <a:lin ang="0" scaled="1"/>
              </a:gradFill>
              <a:ln w="19050" cmpd="sng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n-US" sz="2400"/>
              </a:p>
            </p:txBody>
          </p:sp>
        </p:grpSp>
        <p:sp>
          <p:nvSpPr>
            <p:cNvPr id="78" name="Line 268"/>
            <p:cNvSpPr>
              <a:spLocks noChangeShapeType="1"/>
            </p:cNvSpPr>
            <p:nvPr/>
          </p:nvSpPr>
          <p:spPr bwMode="auto">
            <a:xfrm>
              <a:off x="4399" y="1321"/>
              <a:ext cx="0" cy="109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2400"/>
            </a:p>
          </p:txBody>
        </p:sp>
        <p:sp>
          <p:nvSpPr>
            <p:cNvPr id="79" name="Line 269"/>
            <p:cNvSpPr>
              <a:spLocks noChangeShapeType="1"/>
            </p:cNvSpPr>
            <p:nvPr/>
          </p:nvSpPr>
          <p:spPr bwMode="auto">
            <a:xfrm>
              <a:off x="5063" y="1327"/>
              <a:ext cx="0" cy="106"/>
            </a:xfrm>
            <a:prstGeom prst="line">
              <a:avLst/>
            </a:prstGeom>
            <a:noFill/>
            <a:ln w="1270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2400"/>
            </a:p>
          </p:txBody>
        </p:sp>
      </p:grpSp>
      <p:grpSp>
        <p:nvGrpSpPr>
          <p:cNvPr id="82" name="Group 270"/>
          <p:cNvGrpSpPr>
            <a:grpSpLocks/>
          </p:cNvGrpSpPr>
          <p:nvPr/>
        </p:nvGrpSpPr>
        <p:grpSpPr bwMode="auto">
          <a:xfrm>
            <a:off x="9904849" y="1522231"/>
            <a:ext cx="1990274" cy="1155155"/>
            <a:chOff x="3907" y="1404"/>
            <a:chExt cx="1051" cy="610"/>
          </a:xfrm>
        </p:grpSpPr>
        <p:sp>
          <p:nvSpPr>
            <p:cNvPr id="83" name="Text Box 271"/>
            <p:cNvSpPr txBox="1">
              <a:spLocks noChangeArrowheads="1"/>
            </p:cNvSpPr>
            <p:nvPr/>
          </p:nvSpPr>
          <p:spPr bwMode="auto">
            <a:xfrm>
              <a:off x="4012" y="1404"/>
              <a:ext cx="206" cy="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r>
                <a:rPr lang="en-US" altLang="en-US"/>
                <a:t>E</a:t>
              </a:r>
            </a:p>
          </p:txBody>
        </p:sp>
        <p:sp>
          <p:nvSpPr>
            <p:cNvPr id="84" name="Line 272"/>
            <p:cNvSpPr>
              <a:spLocks noChangeShapeType="1"/>
            </p:cNvSpPr>
            <p:nvPr/>
          </p:nvSpPr>
          <p:spPr bwMode="auto">
            <a:xfrm flipV="1">
              <a:off x="4352" y="1717"/>
              <a:ext cx="204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sz="2400"/>
            </a:p>
          </p:txBody>
        </p:sp>
        <p:sp>
          <p:nvSpPr>
            <p:cNvPr id="85" name="Text Box 273"/>
            <p:cNvSpPr txBox="1">
              <a:spLocks noChangeArrowheads="1"/>
            </p:cNvSpPr>
            <p:nvPr/>
          </p:nvSpPr>
          <p:spPr bwMode="auto">
            <a:xfrm>
              <a:off x="3951" y="1794"/>
              <a:ext cx="381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r>
                <a:rPr lang="en-US" altLang="en-US" sz="2000"/>
                <a:t>IPv6</a:t>
              </a:r>
            </a:p>
          </p:txBody>
        </p:sp>
        <p:sp>
          <p:nvSpPr>
            <p:cNvPr id="86" name="Text Box 274"/>
            <p:cNvSpPr txBox="1">
              <a:spLocks noChangeArrowheads="1"/>
            </p:cNvSpPr>
            <p:nvPr/>
          </p:nvSpPr>
          <p:spPr bwMode="auto">
            <a:xfrm>
              <a:off x="4569" y="1796"/>
              <a:ext cx="381" cy="2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r>
                <a:rPr lang="en-US" altLang="en-US" sz="2000"/>
                <a:t>IPv6</a:t>
              </a:r>
            </a:p>
          </p:txBody>
        </p:sp>
        <p:grpSp>
          <p:nvGrpSpPr>
            <p:cNvPr id="87" name="Group 275"/>
            <p:cNvGrpSpPr>
              <a:grpSpLocks/>
            </p:cNvGrpSpPr>
            <p:nvPr/>
          </p:nvGrpSpPr>
          <p:grpSpPr bwMode="auto">
            <a:xfrm>
              <a:off x="3907" y="1621"/>
              <a:ext cx="437" cy="213"/>
              <a:chOff x="4396" y="1245"/>
              <a:chExt cx="672" cy="248"/>
            </a:xfrm>
          </p:grpSpPr>
          <p:sp>
            <p:nvSpPr>
              <p:cNvPr id="98" name="Oval 407"/>
              <p:cNvSpPr>
                <a:spLocks noChangeArrowheads="1"/>
              </p:cNvSpPr>
              <p:nvPr/>
            </p:nvSpPr>
            <p:spPr bwMode="auto">
              <a:xfrm>
                <a:off x="4399" y="1355"/>
                <a:ext cx="666" cy="138"/>
              </a:xfrm>
              <a:prstGeom prst="ellipse">
                <a:avLst/>
              </a:prstGeom>
              <a:gradFill rotWithShape="1">
                <a:gsLst>
                  <a:gs pos="0">
                    <a:srgbClr val="CCCCFF"/>
                  </a:gs>
                  <a:gs pos="100000">
                    <a:srgbClr val="FFFFFF"/>
                  </a:gs>
                </a:gsLst>
                <a:lin ang="0" scaled="1"/>
              </a:gra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endParaRPr lang="en-US" altLang="en-US" sz="3200">
                  <a:latin typeface="Times New Roman" charset="0"/>
                </a:endParaRPr>
              </a:p>
            </p:txBody>
          </p:sp>
          <p:sp>
            <p:nvSpPr>
              <p:cNvPr id="99" name="Rectangle 410"/>
              <p:cNvSpPr>
                <a:spLocks noChangeArrowheads="1"/>
              </p:cNvSpPr>
              <p:nvPr/>
            </p:nvSpPr>
            <p:spPr bwMode="auto">
              <a:xfrm>
                <a:off x="4399" y="1339"/>
                <a:ext cx="669" cy="86"/>
              </a:xfrm>
              <a:prstGeom prst="rect">
                <a:avLst/>
              </a:prstGeom>
              <a:gradFill rotWithShape="1">
                <a:gsLst>
                  <a:gs pos="0">
                    <a:srgbClr val="CCCCFF"/>
                  </a:gs>
                  <a:gs pos="100000">
                    <a:srgbClr val="FFFFFF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/>
                <a:endParaRPr lang="en-US" altLang="en-US" sz="3200">
                  <a:latin typeface="Times New Roman" charset="0"/>
                </a:endParaRPr>
              </a:p>
            </p:txBody>
          </p:sp>
          <p:sp>
            <p:nvSpPr>
              <p:cNvPr id="100" name="Oval 411"/>
              <p:cNvSpPr>
                <a:spLocks noChangeArrowheads="1"/>
              </p:cNvSpPr>
              <p:nvPr/>
            </p:nvSpPr>
            <p:spPr bwMode="auto">
              <a:xfrm>
                <a:off x="4396" y="1245"/>
                <a:ext cx="667" cy="162"/>
              </a:xfrm>
              <a:prstGeom prst="ellipse">
                <a:avLst/>
              </a:prstGeom>
              <a:gradFill rotWithShape="1">
                <a:gsLst>
                  <a:gs pos="0">
                    <a:srgbClr val="CCCCFF"/>
                  </a:gs>
                  <a:gs pos="100000">
                    <a:srgbClr val="FFFFFF"/>
                  </a:gs>
                </a:gsLst>
                <a:lin ang="0" scaled="1"/>
              </a:gra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endParaRPr lang="en-US" altLang="en-US" sz="3200">
                  <a:latin typeface="Times New Roman" charset="0"/>
                </a:endParaRPr>
              </a:p>
            </p:txBody>
          </p:sp>
          <p:grpSp>
            <p:nvGrpSpPr>
              <p:cNvPr id="101" name="Group 279"/>
              <p:cNvGrpSpPr>
                <a:grpSpLocks/>
              </p:cNvGrpSpPr>
              <p:nvPr/>
            </p:nvGrpSpPr>
            <p:grpSpPr bwMode="auto">
              <a:xfrm>
                <a:off x="4530" y="1287"/>
                <a:ext cx="377" cy="75"/>
                <a:chOff x="2468" y="1332"/>
                <a:chExt cx="310" cy="60"/>
              </a:xfrm>
            </p:grpSpPr>
            <p:sp>
              <p:nvSpPr>
                <p:cNvPr id="104" name="Freeform 280"/>
                <p:cNvSpPr>
                  <a:spLocks/>
                </p:cNvSpPr>
                <p:nvPr/>
              </p:nvSpPr>
              <p:spPr bwMode="auto">
                <a:xfrm>
                  <a:off x="2468" y="1332"/>
                  <a:ext cx="310" cy="60"/>
                </a:xfrm>
                <a:custGeom>
                  <a:avLst/>
                  <a:gdLst>
                    <a:gd name="T0" fmla="*/ 0 w 310"/>
                    <a:gd name="T1" fmla="*/ 60 h 60"/>
                    <a:gd name="T2" fmla="*/ 96 w 310"/>
                    <a:gd name="T3" fmla="*/ 60 h 60"/>
                    <a:gd name="T4" fmla="*/ 192 w 310"/>
                    <a:gd name="T5" fmla="*/ 0 h 60"/>
                    <a:gd name="T6" fmla="*/ 310 w 310"/>
                    <a:gd name="T7" fmla="*/ 0 h 6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10"/>
                    <a:gd name="T13" fmla="*/ 0 h 60"/>
                    <a:gd name="T14" fmla="*/ 310 w 310"/>
                    <a:gd name="T15" fmla="*/ 60 h 6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10" h="60">
                      <a:moveTo>
                        <a:pt x="0" y="60"/>
                      </a:moveTo>
                      <a:lnTo>
                        <a:pt x="96" y="60"/>
                      </a:lnTo>
                      <a:lnTo>
                        <a:pt x="192" y="0"/>
                      </a:lnTo>
                      <a:lnTo>
                        <a:pt x="310" y="0"/>
                      </a:lnTo>
                    </a:path>
                  </a:pathLst>
                </a:custGeom>
                <a:noFill/>
                <a:ln w="19050" cmpd="sng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 sz="2400"/>
                </a:p>
              </p:txBody>
            </p:sp>
            <p:sp>
              <p:nvSpPr>
                <p:cNvPr id="105" name="Freeform 281"/>
                <p:cNvSpPr>
                  <a:spLocks/>
                </p:cNvSpPr>
                <p:nvPr/>
              </p:nvSpPr>
              <p:spPr bwMode="auto">
                <a:xfrm>
                  <a:off x="2482" y="1332"/>
                  <a:ext cx="282" cy="60"/>
                </a:xfrm>
                <a:custGeom>
                  <a:avLst/>
                  <a:gdLst>
                    <a:gd name="T0" fmla="*/ 0 w 282"/>
                    <a:gd name="T1" fmla="*/ 0 h 60"/>
                    <a:gd name="T2" fmla="*/ 96 w 282"/>
                    <a:gd name="T3" fmla="*/ 0 h 60"/>
                    <a:gd name="T4" fmla="*/ 192 w 282"/>
                    <a:gd name="T5" fmla="*/ 60 h 60"/>
                    <a:gd name="T6" fmla="*/ 282 w 282"/>
                    <a:gd name="T7" fmla="*/ 60 h 6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82"/>
                    <a:gd name="T13" fmla="*/ 0 h 60"/>
                    <a:gd name="T14" fmla="*/ 282 w 282"/>
                    <a:gd name="T15" fmla="*/ 60 h 6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82" h="60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192" y="60"/>
                      </a:lnTo>
                      <a:lnTo>
                        <a:pt x="282" y="60"/>
                      </a:lnTo>
                    </a:path>
                  </a:pathLst>
                </a:custGeom>
                <a:noFill/>
                <a:ln w="19050" cmpd="sng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 sz="2400"/>
                </a:p>
              </p:txBody>
            </p:sp>
          </p:grpSp>
          <p:sp>
            <p:nvSpPr>
              <p:cNvPr id="102" name="Line 282"/>
              <p:cNvSpPr>
                <a:spLocks noChangeShapeType="1"/>
              </p:cNvSpPr>
              <p:nvPr/>
            </p:nvSpPr>
            <p:spPr bwMode="auto">
              <a:xfrm>
                <a:off x="4399" y="1321"/>
                <a:ext cx="0" cy="109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400"/>
              </a:p>
            </p:txBody>
          </p:sp>
          <p:sp>
            <p:nvSpPr>
              <p:cNvPr id="103" name="Line 283"/>
              <p:cNvSpPr>
                <a:spLocks noChangeShapeType="1"/>
              </p:cNvSpPr>
              <p:nvPr/>
            </p:nvSpPr>
            <p:spPr bwMode="auto">
              <a:xfrm>
                <a:off x="5063" y="1327"/>
                <a:ext cx="0" cy="10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400"/>
              </a:p>
            </p:txBody>
          </p:sp>
        </p:grpSp>
        <p:grpSp>
          <p:nvGrpSpPr>
            <p:cNvPr id="88" name="Group 284"/>
            <p:cNvGrpSpPr>
              <a:grpSpLocks/>
            </p:cNvGrpSpPr>
            <p:nvPr/>
          </p:nvGrpSpPr>
          <p:grpSpPr bwMode="auto">
            <a:xfrm>
              <a:off x="4521" y="1619"/>
              <a:ext cx="437" cy="213"/>
              <a:chOff x="4396" y="1245"/>
              <a:chExt cx="672" cy="248"/>
            </a:xfrm>
          </p:grpSpPr>
          <p:sp>
            <p:nvSpPr>
              <p:cNvPr id="90" name="Oval 407"/>
              <p:cNvSpPr>
                <a:spLocks noChangeArrowheads="1"/>
              </p:cNvSpPr>
              <p:nvPr/>
            </p:nvSpPr>
            <p:spPr bwMode="auto">
              <a:xfrm>
                <a:off x="4399" y="1355"/>
                <a:ext cx="666" cy="138"/>
              </a:xfrm>
              <a:prstGeom prst="ellipse">
                <a:avLst/>
              </a:prstGeom>
              <a:gradFill rotWithShape="1">
                <a:gsLst>
                  <a:gs pos="0">
                    <a:srgbClr val="CCCCFF"/>
                  </a:gs>
                  <a:gs pos="100000">
                    <a:srgbClr val="FFFFFF"/>
                  </a:gs>
                </a:gsLst>
                <a:lin ang="0" scaled="1"/>
              </a:gra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endParaRPr lang="en-US" altLang="en-US" sz="3200">
                  <a:latin typeface="Times New Roman" charset="0"/>
                </a:endParaRPr>
              </a:p>
            </p:txBody>
          </p:sp>
          <p:sp>
            <p:nvSpPr>
              <p:cNvPr id="91" name="Rectangle 410"/>
              <p:cNvSpPr>
                <a:spLocks noChangeArrowheads="1"/>
              </p:cNvSpPr>
              <p:nvPr/>
            </p:nvSpPr>
            <p:spPr bwMode="auto">
              <a:xfrm>
                <a:off x="4399" y="1339"/>
                <a:ext cx="669" cy="86"/>
              </a:xfrm>
              <a:prstGeom prst="rect">
                <a:avLst/>
              </a:prstGeom>
              <a:gradFill rotWithShape="1">
                <a:gsLst>
                  <a:gs pos="0">
                    <a:srgbClr val="CCCCFF"/>
                  </a:gs>
                  <a:gs pos="100000">
                    <a:srgbClr val="FFFFFF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algn="ctr"/>
                <a:endParaRPr lang="en-US" altLang="en-US" sz="3200">
                  <a:latin typeface="Times New Roman" charset="0"/>
                </a:endParaRPr>
              </a:p>
            </p:txBody>
          </p:sp>
          <p:sp>
            <p:nvSpPr>
              <p:cNvPr id="92" name="Oval 411"/>
              <p:cNvSpPr>
                <a:spLocks noChangeArrowheads="1"/>
              </p:cNvSpPr>
              <p:nvPr/>
            </p:nvSpPr>
            <p:spPr bwMode="auto">
              <a:xfrm>
                <a:off x="4396" y="1245"/>
                <a:ext cx="667" cy="162"/>
              </a:xfrm>
              <a:prstGeom prst="ellipse">
                <a:avLst/>
              </a:prstGeom>
              <a:gradFill rotWithShape="1">
                <a:gsLst>
                  <a:gs pos="0">
                    <a:srgbClr val="CCCCFF"/>
                  </a:gs>
                  <a:gs pos="100000">
                    <a:srgbClr val="FFFFFF"/>
                  </a:gs>
                </a:gsLst>
                <a:lin ang="0" scaled="1"/>
              </a:gradFill>
              <a:ln w="127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endParaRPr lang="en-US" altLang="en-US" sz="3200">
                  <a:latin typeface="Times New Roman" charset="0"/>
                </a:endParaRPr>
              </a:p>
            </p:txBody>
          </p:sp>
          <p:grpSp>
            <p:nvGrpSpPr>
              <p:cNvPr id="93" name="Group 288"/>
              <p:cNvGrpSpPr>
                <a:grpSpLocks/>
              </p:cNvGrpSpPr>
              <p:nvPr/>
            </p:nvGrpSpPr>
            <p:grpSpPr bwMode="auto">
              <a:xfrm>
                <a:off x="4530" y="1287"/>
                <a:ext cx="377" cy="75"/>
                <a:chOff x="2468" y="1332"/>
                <a:chExt cx="310" cy="60"/>
              </a:xfrm>
            </p:grpSpPr>
            <p:sp>
              <p:nvSpPr>
                <p:cNvPr id="96" name="Freeform 289"/>
                <p:cNvSpPr>
                  <a:spLocks/>
                </p:cNvSpPr>
                <p:nvPr/>
              </p:nvSpPr>
              <p:spPr bwMode="auto">
                <a:xfrm>
                  <a:off x="2468" y="1332"/>
                  <a:ext cx="310" cy="60"/>
                </a:xfrm>
                <a:custGeom>
                  <a:avLst/>
                  <a:gdLst>
                    <a:gd name="T0" fmla="*/ 0 w 310"/>
                    <a:gd name="T1" fmla="*/ 60 h 60"/>
                    <a:gd name="T2" fmla="*/ 96 w 310"/>
                    <a:gd name="T3" fmla="*/ 60 h 60"/>
                    <a:gd name="T4" fmla="*/ 192 w 310"/>
                    <a:gd name="T5" fmla="*/ 0 h 60"/>
                    <a:gd name="T6" fmla="*/ 310 w 310"/>
                    <a:gd name="T7" fmla="*/ 0 h 6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10"/>
                    <a:gd name="T13" fmla="*/ 0 h 60"/>
                    <a:gd name="T14" fmla="*/ 310 w 310"/>
                    <a:gd name="T15" fmla="*/ 60 h 6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10" h="60">
                      <a:moveTo>
                        <a:pt x="0" y="60"/>
                      </a:moveTo>
                      <a:lnTo>
                        <a:pt x="96" y="60"/>
                      </a:lnTo>
                      <a:lnTo>
                        <a:pt x="192" y="0"/>
                      </a:lnTo>
                      <a:lnTo>
                        <a:pt x="310" y="0"/>
                      </a:lnTo>
                    </a:path>
                  </a:pathLst>
                </a:custGeom>
                <a:noFill/>
                <a:ln w="19050" cmpd="sng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 sz="2400"/>
                </a:p>
              </p:txBody>
            </p:sp>
            <p:sp>
              <p:nvSpPr>
                <p:cNvPr id="97" name="Freeform 290"/>
                <p:cNvSpPr>
                  <a:spLocks/>
                </p:cNvSpPr>
                <p:nvPr/>
              </p:nvSpPr>
              <p:spPr bwMode="auto">
                <a:xfrm>
                  <a:off x="2482" y="1332"/>
                  <a:ext cx="282" cy="60"/>
                </a:xfrm>
                <a:custGeom>
                  <a:avLst/>
                  <a:gdLst>
                    <a:gd name="T0" fmla="*/ 0 w 282"/>
                    <a:gd name="T1" fmla="*/ 0 h 60"/>
                    <a:gd name="T2" fmla="*/ 96 w 282"/>
                    <a:gd name="T3" fmla="*/ 0 h 60"/>
                    <a:gd name="T4" fmla="*/ 192 w 282"/>
                    <a:gd name="T5" fmla="*/ 60 h 60"/>
                    <a:gd name="T6" fmla="*/ 282 w 282"/>
                    <a:gd name="T7" fmla="*/ 60 h 6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82"/>
                    <a:gd name="T13" fmla="*/ 0 h 60"/>
                    <a:gd name="T14" fmla="*/ 282 w 282"/>
                    <a:gd name="T15" fmla="*/ 60 h 6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82" h="60">
                      <a:moveTo>
                        <a:pt x="0" y="0"/>
                      </a:moveTo>
                      <a:lnTo>
                        <a:pt x="96" y="0"/>
                      </a:lnTo>
                      <a:lnTo>
                        <a:pt x="192" y="60"/>
                      </a:lnTo>
                      <a:lnTo>
                        <a:pt x="282" y="60"/>
                      </a:lnTo>
                    </a:path>
                  </a:pathLst>
                </a:custGeom>
                <a:noFill/>
                <a:ln w="19050" cmpd="sng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/>
                <a:lstStyle/>
                <a:p>
                  <a:endParaRPr lang="en-US" sz="2400"/>
                </a:p>
              </p:txBody>
            </p:sp>
          </p:grpSp>
          <p:sp>
            <p:nvSpPr>
              <p:cNvPr id="94" name="Line 291"/>
              <p:cNvSpPr>
                <a:spLocks noChangeShapeType="1"/>
              </p:cNvSpPr>
              <p:nvPr/>
            </p:nvSpPr>
            <p:spPr bwMode="auto">
              <a:xfrm>
                <a:off x="4399" y="1321"/>
                <a:ext cx="0" cy="109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400"/>
              </a:p>
            </p:txBody>
          </p:sp>
          <p:sp>
            <p:nvSpPr>
              <p:cNvPr id="95" name="Line 292"/>
              <p:cNvSpPr>
                <a:spLocks noChangeShapeType="1"/>
              </p:cNvSpPr>
              <p:nvPr/>
            </p:nvSpPr>
            <p:spPr bwMode="auto">
              <a:xfrm>
                <a:off x="5063" y="1327"/>
                <a:ext cx="0" cy="106"/>
              </a:xfrm>
              <a:prstGeom prst="line">
                <a:avLst/>
              </a:prstGeom>
              <a:noFill/>
              <a:ln w="1270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 sz="2400"/>
              </a:p>
            </p:txBody>
          </p:sp>
        </p:grpSp>
        <p:sp>
          <p:nvSpPr>
            <p:cNvPr id="89" name="Text Box 293"/>
            <p:cNvSpPr txBox="1">
              <a:spLocks noChangeArrowheads="1"/>
            </p:cNvSpPr>
            <p:nvPr/>
          </p:nvSpPr>
          <p:spPr bwMode="auto">
            <a:xfrm>
              <a:off x="4635" y="1408"/>
              <a:ext cx="197" cy="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r>
                <a:rPr lang="en-US" altLang="en-US"/>
                <a:t>F</a:t>
              </a:r>
            </a:p>
          </p:txBody>
        </p:sp>
      </p:grpSp>
      <p:sp>
        <p:nvSpPr>
          <p:cNvPr id="106" name="Text Box 294"/>
          <p:cNvSpPr txBox="1">
            <a:spLocks noChangeArrowheads="1"/>
          </p:cNvSpPr>
          <p:nvPr/>
        </p:nvSpPr>
        <p:spPr bwMode="auto">
          <a:xfrm>
            <a:off x="7738461" y="1514657"/>
            <a:ext cx="4074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en-US"/>
              <a:t>C</a:t>
            </a:r>
          </a:p>
        </p:txBody>
      </p:sp>
      <p:sp>
        <p:nvSpPr>
          <p:cNvPr id="107" name="Text Box 295"/>
          <p:cNvSpPr txBox="1">
            <a:spLocks noChangeArrowheads="1"/>
          </p:cNvSpPr>
          <p:nvPr/>
        </p:nvSpPr>
        <p:spPr bwMode="auto">
          <a:xfrm>
            <a:off x="8903083" y="1518444"/>
            <a:ext cx="40748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en-US"/>
              <a:t>D</a:t>
            </a:r>
          </a:p>
        </p:txBody>
      </p:sp>
      <p:grpSp>
        <p:nvGrpSpPr>
          <p:cNvPr id="108" name="Group 296"/>
          <p:cNvGrpSpPr>
            <a:grpSpLocks/>
          </p:cNvGrpSpPr>
          <p:nvPr/>
        </p:nvGrpSpPr>
        <p:grpSpPr bwMode="auto">
          <a:xfrm>
            <a:off x="3263658" y="154983"/>
            <a:ext cx="8639041" cy="1179773"/>
            <a:chOff x="400" y="766"/>
            <a:chExt cx="4562" cy="623"/>
          </a:xfrm>
        </p:grpSpPr>
        <p:sp>
          <p:nvSpPr>
            <p:cNvPr id="109" name="Rectangle 297"/>
            <p:cNvSpPr>
              <a:spLocks noChangeArrowheads="1"/>
            </p:cNvSpPr>
            <p:nvPr/>
          </p:nvSpPr>
          <p:spPr bwMode="auto">
            <a:xfrm>
              <a:off x="2424" y="1085"/>
              <a:ext cx="1515" cy="42"/>
            </a:xfrm>
            <a:prstGeom prst="rect">
              <a:avLst/>
            </a:prstGeom>
            <a:solidFill>
              <a:srgbClr val="CC0000"/>
            </a:solidFill>
            <a:ln w="9525">
              <a:solidFill>
                <a:srgbClr val="CC0000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110" name="Text Box 298"/>
            <p:cNvSpPr txBox="1">
              <a:spLocks noChangeArrowheads="1"/>
            </p:cNvSpPr>
            <p:nvPr/>
          </p:nvSpPr>
          <p:spPr bwMode="auto">
            <a:xfrm>
              <a:off x="400" y="979"/>
              <a:ext cx="864" cy="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r"/>
              <a:r>
                <a:rPr lang="en-US" altLang="en-US" dirty="0">
                  <a:latin typeface="+mn-lt"/>
                </a:rPr>
                <a:t>logical view:</a:t>
              </a:r>
            </a:p>
          </p:txBody>
        </p:sp>
        <p:sp>
          <p:nvSpPr>
            <p:cNvPr id="111" name="Text Box 299"/>
            <p:cNvSpPr txBox="1">
              <a:spLocks noChangeArrowheads="1"/>
            </p:cNvSpPr>
            <p:nvPr/>
          </p:nvSpPr>
          <p:spPr bwMode="auto">
            <a:xfrm>
              <a:off x="2541" y="766"/>
              <a:ext cx="1367" cy="32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>
                <a:lnSpc>
                  <a:spcPct val="85000"/>
                </a:lnSpc>
              </a:pPr>
              <a:r>
                <a:rPr lang="en-US" altLang="en-US" sz="2000" dirty="0">
                  <a:solidFill>
                    <a:srgbClr val="CC0000"/>
                  </a:solidFill>
                  <a:latin typeface="+mn-lt"/>
                </a:rPr>
                <a:t>IPv4 tunnel </a:t>
              </a:r>
            </a:p>
            <a:p>
              <a:pPr algn="ctr">
                <a:lnSpc>
                  <a:spcPct val="85000"/>
                </a:lnSpc>
              </a:pPr>
              <a:r>
                <a:rPr lang="en-US" altLang="en-US" sz="2000" dirty="0">
                  <a:solidFill>
                    <a:srgbClr val="CC0000"/>
                  </a:solidFill>
                  <a:latin typeface="+mn-lt"/>
                </a:rPr>
                <a:t>connecting IPv6 routers</a:t>
              </a:r>
            </a:p>
          </p:txBody>
        </p:sp>
        <p:grpSp>
          <p:nvGrpSpPr>
            <p:cNvPr id="112" name="Group 300"/>
            <p:cNvGrpSpPr>
              <a:grpSpLocks/>
            </p:cNvGrpSpPr>
            <p:nvPr/>
          </p:nvGrpSpPr>
          <p:grpSpPr bwMode="auto">
            <a:xfrm>
              <a:off x="3911" y="779"/>
              <a:ext cx="1051" cy="610"/>
              <a:chOff x="3907" y="1404"/>
              <a:chExt cx="1051" cy="610"/>
            </a:xfrm>
          </p:grpSpPr>
          <p:sp>
            <p:nvSpPr>
              <p:cNvPr id="137" name="Text Box 301"/>
              <p:cNvSpPr txBox="1">
                <a:spLocks noChangeArrowheads="1"/>
              </p:cNvSpPr>
              <p:nvPr/>
            </p:nvSpPr>
            <p:spPr bwMode="auto">
              <a:xfrm>
                <a:off x="4012" y="1404"/>
                <a:ext cx="206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r>
                  <a:rPr lang="en-US" altLang="en-US"/>
                  <a:t>E</a:t>
                </a:r>
              </a:p>
            </p:txBody>
          </p:sp>
          <p:sp>
            <p:nvSpPr>
              <p:cNvPr id="138" name="Line 302"/>
              <p:cNvSpPr>
                <a:spLocks noChangeShapeType="1"/>
              </p:cNvSpPr>
              <p:nvPr/>
            </p:nvSpPr>
            <p:spPr bwMode="auto">
              <a:xfrm flipV="1">
                <a:off x="4352" y="1717"/>
                <a:ext cx="20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sz="2400"/>
              </a:p>
            </p:txBody>
          </p:sp>
          <p:sp>
            <p:nvSpPr>
              <p:cNvPr id="139" name="Text Box 303"/>
              <p:cNvSpPr txBox="1">
                <a:spLocks noChangeArrowheads="1"/>
              </p:cNvSpPr>
              <p:nvPr/>
            </p:nvSpPr>
            <p:spPr bwMode="auto">
              <a:xfrm>
                <a:off x="3951" y="1794"/>
                <a:ext cx="381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r>
                  <a:rPr lang="en-US" altLang="en-US" sz="2000"/>
                  <a:t>IPv6</a:t>
                </a:r>
              </a:p>
            </p:txBody>
          </p:sp>
          <p:sp>
            <p:nvSpPr>
              <p:cNvPr id="140" name="Text Box 304"/>
              <p:cNvSpPr txBox="1">
                <a:spLocks noChangeArrowheads="1"/>
              </p:cNvSpPr>
              <p:nvPr/>
            </p:nvSpPr>
            <p:spPr bwMode="auto">
              <a:xfrm>
                <a:off x="4569" y="1796"/>
                <a:ext cx="381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r>
                  <a:rPr lang="en-US" altLang="en-US" sz="2000"/>
                  <a:t>IPv6</a:t>
                </a:r>
              </a:p>
            </p:txBody>
          </p:sp>
          <p:grpSp>
            <p:nvGrpSpPr>
              <p:cNvPr id="141" name="Group 305"/>
              <p:cNvGrpSpPr>
                <a:grpSpLocks/>
              </p:cNvGrpSpPr>
              <p:nvPr/>
            </p:nvGrpSpPr>
            <p:grpSpPr bwMode="auto">
              <a:xfrm>
                <a:off x="3907" y="1621"/>
                <a:ext cx="437" cy="213"/>
                <a:chOff x="4396" y="1245"/>
                <a:chExt cx="672" cy="248"/>
              </a:xfrm>
            </p:grpSpPr>
            <p:sp>
              <p:nvSpPr>
                <p:cNvPr id="152" name="Oval 407"/>
                <p:cNvSpPr>
                  <a:spLocks noChangeArrowheads="1"/>
                </p:cNvSpPr>
                <p:nvPr/>
              </p:nvSpPr>
              <p:spPr bwMode="auto">
                <a:xfrm>
                  <a:off x="4399" y="1355"/>
                  <a:ext cx="666" cy="13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CCCFF"/>
                    </a:gs>
                    <a:gs pos="100000">
                      <a:srgbClr val="FFFFFF"/>
                    </a:gs>
                  </a:gsLst>
                  <a:lin ang="0" scaled="1"/>
                </a:gra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endParaRPr lang="en-US" altLang="en-US" sz="3200">
                    <a:latin typeface="Times New Roman" charset="0"/>
                  </a:endParaRPr>
                </a:p>
              </p:txBody>
            </p:sp>
            <p:sp>
              <p:nvSpPr>
                <p:cNvPr id="153" name="Rectangle 410"/>
                <p:cNvSpPr>
                  <a:spLocks noChangeArrowheads="1"/>
                </p:cNvSpPr>
                <p:nvPr/>
              </p:nvSpPr>
              <p:spPr bwMode="auto">
                <a:xfrm>
                  <a:off x="4399" y="1339"/>
                  <a:ext cx="669" cy="86"/>
                </a:xfrm>
                <a:prstGeom prst="rect">
                  <a:avLst/>
                </a:prstGeom>
                <a:gradFill rotWithShape="1">
                  <a:gsLst>
                    <a:gs pos="0">
                      <a:srgbClr val="CCCCFF"/>
                    </a:gs>
                    <a:gs pos="100000">
                      <a:srgbClr val="FFFFFF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ctr"/>
                  <a:endParaRPr lang="en-US" altLang="en-US" sz="3200">
                    <a:latin typeface="Times New Roman" charset="0"/>
                  </a:endParaRPr>
                </a:p>
              </p:txBody>
            </p:sp>
            <p:sp>
              <p:nvSpPr>
                <p:cNvPr id="154" name="Oval 411"/>
                <p:cNvSpPr>
                  <a:spLocks noChangeArrowheads="1"/>
                </p:cNvSpPr>
                <p:nvPr/>
              </p:nvSpPr>
              <p:spPr bwMode="auto">
                <a:xfrm>
                  <a:off x="4396" y="1245"/>
                  <a:ext cx="667" cy="16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CCCFF"/>
                    </a:gs>
                    <a:gs pos="100000">
                      <a:srgbClr val="FFFFFF"/>
                    </a:gs>
                  </a:gsLst>
                  <a:lin ang="0" scaled="1"/>
                </a:gra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endParaRPr lang="en-US" altLang="en-US" sz="3200">
                    <a:latin typeface="Times New Roman" charset="0"/>
                  </a:endParaRPr>
                </a:p>
              </p:txBody>
            </p:sp>
            <p:grpSp>
              <p:nvGrpSpPr>
                <p:cNvPr id="155" name="Group 309"/>
                <p:cNvGrpSpPr>
                  <a:grpSpLocks/>
                </p:cNvGrpSpPr>
                <p:nvPr/>
              </p:nvGrpSpPr>
              <p:grpSpPr bwMode="auto">
                <a:xfrm>
                  <a:off x="4530" y="1287"/>
                  <a:ext cx="377" cy="75"/>
                  <a:chOff x="2468" y="1332"/>
                  <a:chExt cx="310" cy="60"/>
                </a:xfrm>
              </p:grpSpPr>
              <p:sp>
                <p:nvSpPr>
                  <p:cNvPr id="158" name="Freeform 310"/>
                  <p:cNvSpPr>
                    <a:spLocks/>
                  </p:cNvSpPr>
                  <p:nvPr/>
                </p:nvSpPr>
                <p:spPr bwMode="auto">
                  <a:xfrm>
                    <a:off x="2468" y="1332"/>
                    <a:ext cx="310" cy="60"/>
                  </a:xfrm>
                  <a:custGeom>
                    <a:avLst/>
                    <a:gdLst>
                      <a:gd name="T0" fmla="*/ 0 w 310"/>
                      <a:gd name="T1" fmla="*/ 60 h 60"/>
                      <a:gd name="T2" fmla="*/ 96 w 310"/>
                      <a:gd name="T3" fmla="*/ 60 h 60"/>
                      <a:gd name="T4" fmla="*/ 192 w 310"/>
                      <a:gd name="T5" fmla="*/ 0 h 60"/>
                      <a:gd name="T6" fmla="*/ 310 w 310"/>
                      <a:gd name="T7" fmla="*/ 0 h 6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310"/>
                      <a:gd name="T13" fmla="*/ 0 h 60"/>
                      <a:gd name="T14" fmla="*/ 310 w 310"/>
                      <a:gd name="T15" fmla="*/ 60 h 6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310" h="60">
                        <a:moveTo>
                          <a:pt x="0" y="60"/>
                        </a:moveTo>
                        <a:lnTo>
                          <a:pt x="96" y="60"/>
                        </a:lnTo>
                        <a:lnTo>
                          <a:pt x="192" y="0"/>
                        </a:lnTo>
                        <a:lnTo>
                          <a:pt x="310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2400"/>
                  </a:p>
                </p:txBody>
              </p:sp>
              <p:sp>
                <p:nvSpPr>
                  <p:cNvPr id="159" name="Freeform 311"/>
                  <p:cNvSpPr>
                    <a:spLocks/>
                  </p:cNvSpPr>
                  <p:nvPr/>
                </p:nvSpPr>
                <p:spPr bwMode="auto">
                  <a:xfrm>
                    <a:off x="2482" y="1332"/>
                    <a:ext cx="282" cy="60"/>
                  </a:xfrm>
                  <a:custGeom>
                    <a:avLst/>
                    <a:gdLst>
                      <a:gd name="T0" fmla="*/ 0 w 282"/>
                      <a:gd name="T1" fmla="*/ 0 h 60"/>
                      <a:gd name="T2" fmla="*/ 96 w 282"/>
                      <a:gd name="T3" fmla="*/ 0 h 60"/>
                      <a:gd name="T4" fmla="*/ 192 w 282"/>
                      <a:gd name="T5" fmla="*/ 60 h 60"/>
                      <a:gd name="T6" fmla="*/ 282 w 282"/>
                      <a:gd name="T7" fmla="*/ 60 h 6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282"/>
                      <a:gd name="T13" fmla="*/ 0 h 60"/>
                      <a:gd name="T14" fmla="*/ 282 w 282"/>
                      <a:gd name="T15" fmla="*/ 60 h 6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82" h="60">
                        <a:moveTo>
                          <a:pt x="0" y="0"/>
                        </a:moveTo>
                        <a:lnTo>
                          <a:pt x="96" y="0"/>
                        </a:lnTo>
                        <a:lnTo>
                          <a:pt x="192" y="60"/>
                        </a:lnTo>
                        <a:lnTo>
                          <a:pt x="282" y="6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2400"/>
                  </a:p>
                </p:txBody>
              </p:sp>
            </p:grpSp>
            <p:sp>
              <p:nvSpPr>
                <p:cNvPr id="156" name="Line 312"/>
                <p:cNvSpPr>
                  <a:spLocks noChangeShapeType="1"/>
                </p:cNvSpPr>
                <p:nvPr/>
              </p:nvSpPr>
              <p:spPr bwMode="auto">
                <a:xfrm>
                  <a:off x="4399" y="1321"/>
                  <a:ext cx="0" cy="109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400"/>
                </a:p>
              </p:txBody>
            </p:sp>
            <p:sp>
              <p:nvSpPr>
                <p:cNvPr id="157" name="Line 313"/>
                <p:cNvSpPr>
                  <a:spLocks noChangeShapeType="1"/>
                </p:cNvSpPr>
                <p:nvPr/>
              </p:nvSpPr>
              <p:spPr bwMode="auto">
                <a:xfrm>
                  <a:off x="5063" y="1327"/>
                  <a:ext cx="0" cy="106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400"/>
                </a:p>
              </p:txBody>
            </p:sp>
          </p:grpSp>
          <p:grpSp>
            <p:nvGrpSpPr>
              <p:cNvPr id="142" name="Group 314"/>
              <p:cNvGrpSpPr>
                <a:grpSpLocks/>
              </p:cNvGrpSpPr>
              <p:nvPr/>
            </p:nvGrpSpPr>
            <p:grpSpPr bwMode="auto">
              <a:xfrm>
                <a:off x="4521" y="1619"/>
                <a:ext cx="437" cy="213"/>
                <a:chOff x="4396" y="1245"/>
                <a:chExt cx="672" cy="248"/>
              </a:xfrm>
            </p:grpSpPr>
            <p:sp>
              <p:nvSpPr>
                <p:cNvPr id="144" name="Oval 407"/>
                <p:cNvSpPr>
                  <a:spLocks noChangeArrowheads="1"/>
                </p:cNvSpPr>
                <p:nvPr/>
              </p:nvSpPr>
              <p:spPr bwMode="auto">
                <a:xfrm>
                  <a:off x="4399" y="1355"/>
                  <a:ext cx="666" cy="13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CCCFF"/>
                    </a:gs>
                    <a:gs pos="100000">
                      <a:srgbClr val="FFFFFF"/>
                    </a:gs>
                  </a:gsLst>
                  <a:lin ang="0" scaled="1"/>
                </a:gra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endParaRPr lang="en-US" altLang="en-US" sz="3200">
                    <a:latin typeface="Times New Roman" charset="0"/>
                  </a:endParaRPr>
                </a:p>
              </p:txBody>
            </p:sp>
            <p:sp>
              <p:nvSpPr>
                <p:cNvPr id="145" name="Rectangle 410"/>
                <p:cNvSpPr>
                  <a:spLocks noChangeArrowheads="1"/>
                </p:cNvSpPr>
                <p:nvPr/>
              </p:nvSpPr>
              <p:spPr bwMode="auto">
                <a:xfrm>
                  <a:off x="4399" y="1339"/>
                  <a:ext cx="669" cy="86"/>
                </a:xfrm>
                <a:prstGeom prst="rect">
                  <a:avLst/>
                </a:prstGeom>
                <a:gradFill rotWithShape="1">
                  <a:gsLst>
                    <a:gs pos="0">
                      <a:srgbClr val="CCCCFF"/>
                    </a:gs>
                    <a:gs pos="100000">
                      <a:srgbClr val="FFFFFF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ctr"/>
                  <a:endParaRPr lang="en-US" altLang="en-US" sz="3200">
                    <a:latin typeface="Times New Roman" charset="0"/>
                  </a:endParaRPr>
                </a:p>
              </p:txBody>
            </p:sp>
            <p:sp>
              <p:nvSpPr>
                <p:cNvPr id="146" name="Oval 411"/>
                <p:cNvSpPr>
                  <a:spLocks noChangeArrowheads="1"/>
                </p:cNvSpPr>
                <p:nvPr/>
              </p:nvSpPr>
              <p:spPr bwMode="auto">
                <a:xfrm>
                  <a:off x="4396" y="1245"/>
                  <a:ext cx="667" cy="16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CCCFF"/>
                    </a:gs>
                    <a:gs pos="100000">
                      <a:srgbClr val="FFFFFF"/>
                    </a:gs>
                  </a:gsLst>
                  <a:lin ang="0" scaled="1"/>
                </a:gra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endParaRPr lang="en-US" altLang="en-US" sz="3200">
                    <a:latin typeface="Times New Roman" charset="0"/>
                  </a:endParaRPr>
                </a:p>
              </p:txBody>
            </p:sp>
            <p:grpSp>
              <p:nvGrpSpPr>
                <p:cNvPr id="147" name="Group 318"/>
                <p:cNvGrpSpPr>
                  <a:grpSpLocks/>
                </p:cNvGrpSpPr>
                <p:nvPr/>
              </p:nvGrpSpPr>
              <p:grpSpPr bwMode="auto">
                <a:xfrm>
                  <a:off x="4530" y="1287"/>
                  <a:ext cx="377" cy="75"/>
                  <a:chOff x="2468" y="1332"/>
                  <a:chExt cx="310" cy="60"/>
                </a:xfrm>
              </p:grpSpPr>
              <p:sp>
                <p:nvSpPr>
                  <p:cNvPr id="150" name="Freeform 319"/>
                  <p:cNvSpPr>
                    <a:spLocks/>
                  </p:cNvSpPr>
                  <p:nvPr/>
                </p:nvSpPr>
                <p:spPr bwMode="auto">
                  <a:xfrm>
                    <a:off x="2468" y="1332"/>
                    <a:ext cx="310" cy="60"/>
                  </a:xfrm>
                  <a:custGeom>
                    <a:avLst/>
                    <a:gdLst>
                      <a:gd name="T0" fmla="*/ 0 w 310"/>
                      <a:gd name="T1" fmla="*/ 60 h 60"/>
                      <a:gd name="T2" fmla="*/ 96 w 310"/>
                      <a:gd name="T3" fmla="*/ 60 h 60"/>
                      <a:gd name="T4" fmla="*/ 192 w 310"/>
                      <a:gd name="T5" fmla="*/ 0 h 60"/>
                      <a:gd name="T6" fmla="*/ 310 w 310"/>
                      <a:gd name="T7" fmla="*/ 0 h 6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310"/>
                      <a:gd name="T13" fmla="*/ 0 h 60"/>
                      <a:gd name="T14" fmla="*/ 310 w 310"/>
                      <a:gd name="T15" fmla="*/ 60 h 6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310" h="60">
                        <a:moveTo>
                          <a:pt x="0" y="60"/>
                        </a:moveTo>
                        <a:lnTo>
                          <a:pt x="96" y="60"/>
                        </a:lnTo>
                        <a:lnTo>
                          <a:pt x="192" y="0"/>
                        </a:lnTo>
                        <a:lnTo>
                          <a:pt x="310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2400"/>
                  </a:p>
                </p:txBody>
              </p:sp>
              <p:sp>
                <p:nvSpPr>
                  <p:cNvPr id="151" name="Freeform 320"/>
                  <p:cNvSpPr>
                    <a:spLocks/>
                  </p:cNvSpPr>
                  <p:nvPr/>
                </p:nvSpPr>
                <p:spPr bwMode="auto">
                  <a:xfrm>
                    <a:off x="2482" y="1332"/>
                    <a:ext cx="282" cy="60"/>
                  </a:xfrm>
                  <a:custGeom>
                    <a:avLst/>
                    <a:gdLst>
                      <a:gd name="T0" fmla="*/ 0 w 282"/>
                      <a:gd name="T1" fmla="*/ 0 h 60"/>
                      <a:gd name="T2" fmla="*/ 96 w 282"/>
                      <a:gd name="T3" fmla="*/ 0 h 60"/>
                      <a:gd name="T4" fmla="*/ 192 w 282"/>
                      <a:gd name="T5" fmla="*/ 60 h 60"/>
                      <a:gd name="T6" fmla="*/ 282 w 282"/>
                      <a:gd name="T7" fmla="*/ 60 h 6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282"/>
                      <a:gd name="T13" fmla="*/ 0 h 60"/>
                      <a:gd name="T14" fmla="*/ 282 w 282"/>
                      <a:gd name="T15" fmla="*/ 60 h 6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82" h="60">
                        <a:moveTo>
                          <a:pt x="0" y="0"/>
                        </a:moveTo>
                        <a:lnTo>
                          <a:pt x="96" y="0"/>
                        </a:lnTo>
                        <a:lnTo>
                          <a:pt x="192" y="60"/>
                        </a:lnTo>
                        <a:lnTo>
                          <a:pt x="282" y="6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2400"/>
                  </a:p>
                </p:txBody>
              </p:sp>
            </p:grpSp>
            <p:sp>
              <p:nvSpPr>
                <p:cNvPr id="148" name="Line 321"/>
                <p:cNvSpPr>
                  <a:spLocks noChangeShapeType="1"/>
                </p:cNvSpPr>
                <p:nvPr/>
              </p:nvSpPr>
              <p:spPr bwMode="auto">
                <a:xfrm>
                  <a:off x="4399" y="1321"/>
                  <a:ext cx="0" cy="109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400"/>
                </a:p>
              </p:txBody>
            </p:sp>
            <p:sp>
              <p:nvSpPr>
                <p:cNvPr id="149" name="Line 322"/>
                <p:cNvSpPr>
                  <a:spLocks noChangeShapeType="1"/>
                </p:cNvSpPr>
                <p:nvPr/>
              </p:nvSpPr>
              <p:spPr bwMode="auto">
                <a:xfrm>
                  <a:off x="5063" y="1327"/>
                  <a:ext cx="0" cy="106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400"/>
                </a:p>
              </p:txBody>
            </p:sp>
          </p:grpSp>
          <p:sp>
            <p:nvSpPr>
              <p:cNvPr id="143" name="Text Box 323"/>
              <p:cNvSpPr txBox="1">
                <a:spLocks noChangeArrowheads="1"/>
              </p:cNvSpPr>
              <p:nvPr/>
            </p:nvSpPr>
            <p:spPr bwMode="auto">
              <a:xfrm>
                <a:off x="4635" y="1408"/>
                <a:ext cx="197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r>
                  <a:rPr lang="en-US" altLang="en-US"/>
                  <a:t>F</a:t>
                </a:r>
              </a:p>
            </p:txBody>
          </p:sp>
        </p:grpSp>
        <p:grpSp>
          <p:nvGrpSpPr>
            <p:cNvPr id="113" name="Group 324"/>
            <p:cNvGrpSpPr>
              <a:grpSpLocks/>
            </p:cNvGrpSpPr>
            <p:nvPr/>
          </p:nvGrpSpPr>
          <p:grpSpPr bwMode="auto">
            <a:xfrm>
              <a:off x="1361" y="771"/>
              <a:ext cx="1089" cy="614"/>
              <a:chOff x="1363" y="1403"/>
              <a:chExt cx="1089" cy="614"/>
            </a:xfrm>
          </p:grpSpPr>
          <p:sp>
            <p:nvSpPr>
              <p:cNvPr id="114" name="Text Box 325"/>
              <p:cNvSpPr txBox="1">
                <a:spLocks noChangeArrowheads="1"/>
              </p:cNvSpPr>
              <p:nvPr/>
            </p:nvSpPr>
            <p:spPr bwMode="auto">
              <a:xfrm>
                <a:off x="1462" y="1403"/>
                <a:ext cx="206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r>
                  <a:rPr lang="en-US" altLang="en-US"/>
                  <a:t>A</a:t>
                </a:r>
              </a:p>
            </p:txBody>
          </p:sp>
          <p:sp>
            <p:nvSpPr>
              <p:cNvPr id="115" name="Text Box 326"/>
              <p:cNvSpPr txBox="1">
                <a:spLocks noChangeArrowheads="1"/>
              </p:cNvSpPr>
              <p:nvPr/>
            </p:nvSpPr>
            <p:spPr bwMode="auto">
              <a:xfrm>
                <a:off x="2121" y="1406"/>
                <a:ext cx="206" cy="24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r>
                  <a:rPr lang="en-US" altLang="en-US"/>
                  <a:t>B</a:t>
                </a:r>
              </a:p>
            </p:txBody>
          </p:sp>
          <p:sp>
            <p:nvSpPr>
              <p:cNvPr id="116" name="Line 327"/>
              <p:cNvSpPr>
                <a:spLocks noChangeShapeType="1"/>
              </p:cNvSpPr>
              <p:nvPr/>
            </p:nvSpPr>
            <p:spPr bwMode="auto">
              <a:xfrm flipV="1">
                <a:off x="1803" y="1729"/>
                <a:ext cx="204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sz="2400"/>
              </a:p>
            </p:txBody>
          </p:sp>
          <p:sp>
            <p:nvSpPr>
              <p:cNvPr id="117" name="Text Box 328"/>
              <p:cNvSpPr txBox="1">
                <a:spLocks noChangeArrowheads="1"/>
              </p:cNvSpPr>
              <p:nvPr/>
            </p:nvSpPr>
            <p:spPr bwMode="auto">
              <a:xfrm>
                <a:off x="1386" y="1798"/>
                <a:ext cx="381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r>
                  <a:rPr lang="en-US" altLang="en-US" sz="2000"/>
                  <a:t>IPv6</a:t>
                </a:r>
              </a:p>
            </p:txBody>
          </p:sp>
          <p:sp>
            <p:nvSpPr>
              <p:cNvPr id="118" name="Text Box 329"/>
              <p:cNvSpPr txBox="1">
                <a:spLocks noChangeArrowheads="1"/>
              </p:cNvSpPr>
              <p:nvPr/>
            </p:nvSpPr>
            <p:spPr bwMode="auto">
              <a:xfrm>
                <a:off x="2045" y="1799"/>
                <a:ext cx="381" cy="2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r>
                  <a:rPr lang="en-US" altLang="en-US" sz="2000"/>
                  <a:t>IPv6</a:t>
                </a:r>
              </a:p>
            </p:txBody>
          </p:sp>
          <p:grpSp>
            <p:nvGrpSpPr>
              <p:cNvPr id="119" name="Group 330"/>
              <p:cNvGrpSpPr>
                <a:grpSpLocks/>
              </p:cNvGrpSpPr>
              <p:nvPr/>
            </p:nvGrpSpPr>
            <p:grpSpPr bwMode="auto">
              <a:xfrm>
                <a:off x="1363" y="1621"/>
                <a:ext cx="437" cy="213"/>
                <a:chOff x="4396" y="1245"/>
                <a:chExt cx="672" cy="248"/>
              </a:xfrm>
            </p:grpSpPr>
            <p:sp>
              <p:nvSpPr>
                <p:cNvPr id="129" name="Oval 407"/>
                <p:cNvSpPr>
                  <a:spLocks noChangeArrowheads="1"/>
                </p:cNvSpPr>
                <p:nvPr/>
              </p:nvSpPr>
              <p:spPr bwMode="auto">
                <a:xfrm>
                  <a:off x="4399" y="1355"/>
                  <a:ext cx="666" cy="13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CCCFF"/>
                    </a:gs>
                    <a:gs pos="100000">
                      <a:srgbClr val="FFFFFF"/>
                    </a:gs>
                  </a:gsLst>
                  <a:lin ang="0" scaled="1"/>
                </a:gra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endParaRPr lang="en-US" altLang="en-US" sz="3200">
                    <a:latin typeface="Times New Roman" charset="0"/>
                  </a:endParaRPr>
                </a:p>
              </p:txBody>
            </p:sp>
            <p:sp>
              <p:nvSpPr>
                <p:cNvPr id="130" name="Rectangle 410"/>
                <p:cNvSpPr>
                  <a:spLocks noChangeArrowheads="1"/>
                </p:cNvSpPr>
                <p:nvPr/>
              </p:nvSpPr>
              <p:spPr bwMode="auto">
                <a:xfrm>
                  <a:off x="4399" y="1339"/>
                  <a:ext cx="669" cy="86"/>
                </a:xfrm>
                <a:prstGeom prst="rect">
                  <a:avLst/>
                </a:prstGeom>
                <a:gradFill rotWithShape="1">
                  <a:gsLst>
                    <a:gs pos="0">
                      <a:srgbClr val="CCCCFF"/>
                    </a:gs>
                    <a:gs pos="100000">
                      <a:srgbClr val="FFFFFF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ctr"/>
                  <a:endParaRPr lang="en-US" altLang="en-US" sz="3200">
                    <a:latin typeface="Times New Roman" charset="0"/>
                  </a:endParaRPr>
                </a:p>
              </p:txBody>
            </p:sp>
            <p:sp>
              <p:nvSpPr>
                <p:cNvPr id="131" name="Oval 411"/>
                <p:cNvSpPr>
                  <a:spLocks noChangeArrowheads="1"/>
                </p:cNvSpPr>
                <p:nvPr/>
              </p:nvSpPr>
              <p:spPr bwMode="auto">
                <a:xfrm>
                  <a:off x="4396" y="1245"/>
                  <a:ext cx="667" cy="16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CCCFF"/>
                    </a:gs>
                    <a:gs pos="100000">
                      <a:srgbClr val="FFFFFF"/>
                    </a:gs>
                  </a:gsLst>
                  <a:lin ang="0" scaled="1"/>
                </a:gra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endParaRPr lang="en-US" altLang="en-US" sz="3200">
                    <a:latin typeface="Times New Roman" charset="0"/>
                  </a:endParaRPr>
                </a:p>
              </p:txBody>
            </p:sp>
            <p:grpSp>
              <p:nvGrpSpPr>
                <p:cNvPr id="132" name="Group 334"/>
                <p:cNvGrpSpPr>
                  <a:grpSpLocks/>
                </p:cNvGrpSpPr>
                <p:nvPr/>
              </p:nvGrpSpPr>
              <p:grpSpPr bwMode="auto">
                <a:xfrm>
                  <a:off x="4530" y="1287"/>
                  <a:ext cx="377" cy="75"/>
                  <a:chOff x="2468" y="1332"/>
                  <a:chExt cx="310" cy="60"/>
                </a:xfrm>
              </p:grpSpPr>
              <p:sp>
                <p:nvSpPr>
                  <p:cNvPr id="135" name="Freeform 335"/>
                  <p:cNvSpPr>
                    <a:spLocks/>
                  </p:cNvSpPr>
                  <p:nvPr/>
                </p:nvSpPr>
                <p:spPr bwMode="auto">
                  <a:xfrm>
                    <a:off x="2468" y="1332"/>
                    <a:ext cx="310" cy="60"/>
                  </a:xfrm>
                  <a:custGeom>
                    <a:avLst/>
                    <a:gdLst>
                      <a:gd name="T0" fmla="*/ 0 w 310"/>
                      <a:gd name="T1" fmla="*/ 60 h 60"/>
                      <a:gd name="T2" fmla="*/ 96 w 310"/>
                      <a:gd name="T3" fmla="*/ 60 h 60"/>
                      <a:gd name="T4" fmla="*/ 192 w 310"/>
                      <a:gd name="T5" fmla="*/ 0 h 60"/>
                      <a:gd name="T6" fmla="*/ 310 w 310"/>
                      <a:gd name="T7" fmla="*/ 0 h 6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310"/>
                      <a:gd name="T13" fmla="*/ 0 h 60"/>
                      <a:gd name="T14" fmla="*/ 310 w 310"/>
                      <a:gd name="T15" fmla="*/ 60 h 6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310" h="60">
                        <a:moveTo>
                          <a:pt x="0" y="60"/>
                        </a:moveTo>
                        <a:lnTo>
                          <a:pt x="96" y="60"/>
                        </a:lnTo>
                        <a:lnTo>
                          <a:pt x="192" y="0"/>
                        </a:lnTo>
                        <a:lnTo>
                          <a:pt x="310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2400"/>
                  </a:p>
                </p:txBody>
              </p:sp>
              <p:sp>
                <p:nvSpPr>
                  <p:cNvPr id="136" name="Freeform 336"/>
                  <p:cNvSpPr>
                    <a:spLocks/>
                  </p:cNvSpPr>
                  <p:nvPr/>
                </p:nvSpPr>
                <p:spPr bwMode="auto">
                  <a:xfrm>
                    <a:off x="2482" y="1332"/>
                    <a:ext cx="282" cy="60"/>
                  </a:xfrm>
                  <a:custGeom>
                    <a:avLst/>
                    <a:gdLst>
                      <a:gd name="T0" fmla="*/ 0 w 282"/>
                      <a:gd name="T1" fmla="*/ 0 h 60"/>
                      <a:gd name="T2" fmla="*/ 96 w 282"/>
                      <a:gd name="T3" fmla="*/ 0 h 60"/>
                      <a:gd name="T4" fmla="*/ 192 w 282"/>
                      <a:gd name="T5" fmla="*/ 60 h 60"/>
                      <a:gd name="T6" fmla="*/ 282 w 282"/>
                      <a:gd name="T7" fmla="*/ 60 h 6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282"/>
                      <a:gd name="T13" fmla="*/ 0 h 60"/>
                      <a:gd name="T14" fmla="*/ 282 w 282"/>
                      <a:gd name="T15" fmla="*/ 60 h 6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82" h="60">
                        <a:moveTo>
                          <a:pt x="0" y="0"/>
                        </a:moveTo>
                        <a:lnTo>
                          <a:pt x="96" y="0"/>
                        </a:lnTo>
                        <a:lnTo>
                          <a:pt x="192" y="60"/>
                        </a:lnTo>
                        <a:lnTo>
                          <a:pt x="282" y="6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2400"/>
                  </a:p>
                </p:txBody>
              </p:sp>
            </p:grpSp>
            <p:sp>
              <p:nvSpPr>
                <p:cNvPr id="133" name="Line 337"/>
                <p:cNvSpPr>
                  <a:spLocks noChangeShapeType="1"/>
                </p:cNvSpPr>
                <p:nvPr/>
              </p:nvSpPr>
              <p:spPr bwMode="auto">
                <a:xfrm>
                  <a:off x="4399" y="1321"/>
                  <a:ext cx="0" cy="109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400"/>
                </a:p>
              </p:txBody>
            </p:sp>
            <p:sp>
              <p:nvSpPr>
                <p:cNvPr id="134" name="Line 338"/>
                <p:cNvSpPr>
                  <a:spLocks noChangeShapeType="1"/>
                </p:cNvSpPr>
                <p:nvPr/>
              </p:nvSpPr>
              <p:spPr bwMode="auto">
                <a:xfrm>
                  <a:off x="5063" y="1327"/>
                  <a:ext cx="0" cy="106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400"/>
                </a:p>
              </p:txBody>
            </p:sp>
          </p:grpSp>
          <p:grpSp>
            <p:nvGrpSpPr>
              <p:cNvPr id="120" name="Group 339"/>
              <p:cNvGrpSpPr>
                <a:grpSpLocks/>
              </p:cNvGrpSpPr>
              <p:nvPr/>
            </p:nvGrpSpPr>
            <p:grpSpPr bwMode="auto">
              <a:xfrm>
                <a:off x="2015" y="1617"/>
                <a:ext cx="437" cy="213"/>
                <a:chOff x="4396" y="1245"/>
                <a:chExt cx="672" cy="248"/>
              </a:xfrm>
            </p:grpSpPr>
            <p:sp>
              <p:nvSpPr>
                <p:cNvPr id="121" name="Oval 407"/>
                <p:cNvSpPr>
                  <a:spLocks noChangeArrowheads="1"/>
                </p:cNvSpPr>
                <p:nvPr/>
              </p:nvSpPr>
              <p:spPr bwMode="auto">
                <a:xfrm>
                  <a:off x="4399" y="1355"/>
                  <a:ext cx="666" cy="138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CCCFF"/>
                    </a:gs>
                    <a:gs pos="100000">
                      <a:srgbClr val="FFFFFF"/>
                    </a:gs>
                  </a:gsLst>
                  <a:lin ang="0" scaled="1"/>
                </a:gra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endParaRPr lang="en-US" altLang="en-US" sz="3200">
                    <a:latin typeface="Times New Roman" charset="0"/>
                  </a:endParaRPr>
                </a:p>
              </p:txBody>
            </p:sp>
            <p:sp>
              <p:nvSpPr>
                <p:cNvPr id="122" name="Rectangle 410"/>
                <p:cNvSpPr>
                  <a:spLocks noChangeArrowheads="1"/>
                </p:cNvSpPr>
                <p:nvPr/>
              </p:nvSpPr>
              <p:spPr bwMode="auto">
                <a:xfrm>
                  <a:off x="4399" y="1339"/>
                  <a:ext cx="669" cy="86"/>
                </a:xfrm>
                <a:prstGeom prst="rect">
                  <a:avLst/>
                </a:prstGeom>
                <a:gradFill rotWithShape="1">
                  <a:gsLst>
                    <a:gs pos="0">
                      <a:srgbClr val="CCCCFF"/>
                    </a:gs>
                    <a:gs pos="100000">
                      <a:srgbClr val="FFFFFF"/>
                    </a:gs>
                  </a:gsLst>
                  <a:lin ang="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2700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ctr"/>
                  <a:endParaRPr lang="en-US" altLang="en-US" sz="3200">
                    <a:latin typeface="Times New Roman" charset="0"/>
                  </a:endParaRPr>
                </a:p>
              </p:txBody>
            </p:sp>
            <p:sp>
              <p:nvSpPr>
                <p:cNvPr id="123" name="Oval 411"/>
                <p:cNvSpPr>
                  <a:spLocks noChangeArrowheads="1"/>
                </p:cNvSpPr>
                <p:nvPr/>
              </p:nvSpPr>
              <p:spPr bwMode="auto">
                <a:xfrm>
                  <a:off x="4396" y="1245"/>
                  <a:ext cx="667" cy="162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CCCCFF"/>
                    </a:gs>
                    <a:gs pos="100000">
                      <a:srgbClr val="FFFFFF"/>
                    </a:gs>
                  </a:gsLst>
                  <a:lin ang="0" scaled="1"/>
                </a:gradFill>
                <a:ln w="1270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>
                  <a:lvl1pPr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endParaRPr lang="en-US" altLang="en-US" sz="3200">
                    <a:latin typeface="Times New Roman" charset="0"/>
                  </a:endParaRPr>
                </a:p>
              </p:txBody>
            </p:sp>
            <p:grpSp>
              <p:nvGrpSpPr>
                <p:cNvPr id="124" name="Group 343"/>
                <p:cNvGrpSpPr>
                  <a:grpSpLocks/>
                </p:cNvGrpSpPr>
                <p:nvPr/>
              </p:nvGrpSpPr>
              <p:grpSpPr bwMode="auto">
                <a:xfrm>
                  <a:off x="4530" y="1287"/>
                  <a:ext cx="377" cy="75"/>
                  <a:chOff x="2468" y="1332"/>
                  <a:chExt cx="310" cy="60"/>
                </a:xfrm>
              </p:grpSpPr>
              <p:sp>
                <p:nvSpPr>
                  <p:cNvPr id="127" name="Freeform 344"/>
                  <p:cNvSpPr>
                    <a:spLocks/>
                  </p:cNvSpPr>
                  <p:nvPr/>
                </p:nvSpPr>
                <p:spPr bwMode="auto">
                  <a:xfrm>
                    <a:off x="2468" y="1332"/>
                    <a:ext cx="310" cy="60"/>
                  </a:xfrm>
                  <a:custGeom>
                    <a:avLst/>
                    <a:gdLst>
                      <a:gd name="T0" fmla="*/ 0 w 310"/>
                      <a:gd name="T1" fmla="*/ 60 h 60"/>
                      <a:gd name="T2" fmla="*/ 96 w 310"/>
                      <a:gd name="T3" fmla="*/ 60 h 60"/>
                      <a:gd name="T4" fmla="*/ 192 w 310"/>
                      <a:gd name="T5" fmla="*/ 0 h 60"/>
                      <a:gd name="T6" fmla="*/ 310 w 310"/>
                      <a:gd name="T7" fmla="*/ 0 h 6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310"/>
                      <a:gd name="T13" fmla="*/ 0 h 60"/>
                      <a:gd name="T14" fmla="*/ 310 w 310"/>
                      <a:gd name="T15" fmla="*/ 60 h 6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310" h="60">
                        <a:moveTo>
                          <a:pt x="0" y="60"/>
                        </a:moveTo>
                        <a:lnTo>
                          <a:pt x="96" y="60"/>
                        </a:lnTo>
                        <a:lnTo>
                          <a:pt x="192" y="0"/>
                        </a:lnTo>
                        <a:lnTo>
                          <a:pt x="310" y="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2400"/>
                  </a:p>
                </p:txBody>
              </p:sp>
              <p:sp>
                <p:nvSpPr>
                  <p:cNvPr id="128" name="Freeform 345"/>
                  <p:cNvSpPr>
                    <a:spLocks/>
                  </p:cNvSpPr>
                  <p:nvPr/>
                </p:nvSpPr>
                <p:spPr bwMode="auto">
                  <a:xfrm>
                    <a:off x="2482" y="1332"/>
                    <a:ext cx="282" cy="60"/>
                  </a:xfrm>
                  <a:custGeom>
                    <a:avLst/>
                    <a:gdLst>
                      <a:gd name="T0" fmla="*/ 0 w 282"/>
                      <a:gd name="T1" fmla="*/ 0 h 60"/>
                      <a:gd name="T2" fmla="*/ 96 w 282"/>
                      <a:gd name="T3" fmla="*/ 0 h 60"/>
                      <a:gd name="T4" fmla="*/ 192 w 282"/>
                      <a:gd name="T5" fmla="*/ 60 h 60"/>
                      <a:gd name="T6" fmla="*/ 282 w 282"/>
                      <a:gd name="T7" fmla="*/ 60 h 60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282"/>
                      <a:gd name="T13" fmla="*/ 0 h 60"/>
                      <a:gd name="T14" fmla="*/ 282 w 282"/>
                      <a:gd name="T15" fmla="*/ 60 h 60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282" h="60">
                        <a:moveTo>
                          <a:pt x="0" y="0"/>
                        </a:moveTo>
                        <a:lnTo>
                          <a:pt x="96" y="0"/>
                        </a:lnTo>
                        <a:lnTo>
                          <a:pt x="192" y="60"/>
                        </a:lnTo>
                        <a:lnTo>
                          <a:pt x="282" y="60"/>
                        </a:lnTo>
                      </a:path>
                    </a:pathLst>
                  </a:custGeom>
                  <a:noFill/>
                  <a:ln w="19050" cmpd="sng">
                    <a:solidFill>
                      <a:srgbClr val="000000"/>
                    </a:solidFill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en-US" sz="2400"/>
                  </a:p>
                </p:txBody>
              </p:sp>
            </p:grpSp>
            <p:sp>
              <p:nvSpPr>
                <p:cNvPr id="125" name="Line 346"/>
                <p:cNvSpPr>
                  <a:spLocks noChangeShapeType="1"/>
                </p:cNvSpPr>
                <p:nvPr/>
              </p:nvSpPr>
              <p:spPr bwMode="auto">
                <a:xfrm>
                  <a:off x="4399" y="1321"/>
                  <a:ext cx="0" cy="109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400"/>
                </a:p>
              </p:txBody>
            </p:sp>
            <p:sp>
              <p:nvSpPr>
                <p:cNvPr id="126" name="Line 347"/>
                <p:cNvSpPr>
                  <a:spLocks noChangeShapeType="1"/>
                </p:cNvSpPr>
                <p:nvPr/>
              </p:nvSpPr>
              <p:spPr bwMode="auto">
                <a:xfrm>
                  <a:off x="5063" y="1327"/>
                  <a:ext cx="0" cy="106"/>
                </a:xfrm>
                <a:prstGeom prst="line">
                  <a:avLst/>
                </a:prstGeom>
                <a:noFill/>
                <a:ln w="12700">
                  <a:solidFill>
                    <a:srgbClr val="000000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 sz="2400"/>
                </a:p>
              </p:txBody>
            </p:sp>
          </p:grpSp>
        </p:grpSp>
      </p:grpSp>
      <p:sp>
        <p:nvSpPr>
          <p:cNvPr id="160" name="Text Box 350"/>
          <p:cNvSpPr txBox="1">
            <a:spLocks noChangeArrowheads="1"/>
          </p:cNvSpPr>
          <p:nvPr/>
        </p:nvSpPr>
        <p:spPr bwMode="auto">
          <a:xfrm>
            <a:off x="7549091" y="2274029"/>
            <a:ext cx="721977" cy="412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en-US" sz="2000">
                <a:solidFill>
                  <a:srgbClr val="CC0000"/>
                </a:solidFill>
              </a:rPr>
              <a:t>IPv4</a:t>
            </a:r>
          </a:p>
        </p:txBody>
      </p:sp>
      <p:sp>
        <p:nvSpPr>
          <p:cNvPr id="161" name="Text Box 351"/>
          <p:cNvSpPr txBox="1">
            <a:spLocks noChangeArrowheads="1"/>
          </p:cNvSpPr>
          <p:nvPr/>
        </p:nvSpPr>
        <p:spPr bwMode="auto">
          <a:xfrm>
            <a:off x="8734545" y="2275922"/>
            <a:ext cx="721977" cy="412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en-US" sz="2000">
                <a:solidFill>
                  <a:srgbClr val="CC0000"/>
                </a:solidFill>
              </a:rPr>
              <a:t>IPv4</a:t>
            </a:r>
          </a:p>
        </p:txBody>
      </p:sp>
    </p:spTree>
    <p:extLst>
      <p:ext uri="{BB962C8B-B14F-4D97-AF65-F5344CB8AC3E}">
        <p14:creationId xmlns:p14="http://schemas.microsoft.com/office/powerpoint/2010/main" val="330618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C3D591-0A73-2D41-AA55-4A91C5625F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 IPv6 hosts talk to IPv4 hosts?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632686D-C1C2-B045-8054-8F05ECF43BB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IPv6 is </a:t>
            </a:r>
            <a:r>
              <a:rPr lang="en-US" b="1" i="1" dirty="0"/>
              <a:t>not</a:t>
            </a:r>
            <a:r>
              <a:rPr lang="en-US" dirty="0"/>
              <a:t> backward compatible with IPv4.</a:t>
            </a:r>
          </a:p>
          <a:p>
            <a:r>
              <a:rPr lang="en-US" dirty="0"/>
              <a:t>The “true IPv6” Internet is physically a bunch of “islands”</a:t>
            </a:r>
          </a:p>
          <a:p>
            <a:r>
              <a:rPr lang="en-US" i="1" dirty="0"/>
              <a:t>Tunneling</a:t>
            </a:r>
            <a:r>
              <a:rPr lang="en-US" dirty="0"/>
              <a:t> joins those islands with IPv4</a:t>
            </a:r>
          </a:p>
          <a:p>
            <a:r>
              <a:rPr lang="en-US" b="1" dirty="0">
                <a:solidFill>
                  <a:schemeClr val="accent6"/>
                </a:solidFill>
              </a:rPr>
              <a:t>Dual stack </a:t>
            </a:r>
            <a:r>
              <a:rPr lang="en-US" dirty="0"/>
              <a:t>hosts are configured for both IPv4 and IPv6.</a:t>
            </a:r>
          </a:p>
          <a:p>
            <a:pPr lvl="1"/>
            <a:r>
              <a:rPr lang="en-US" dirty="0"/>
              <a:t>These hosts have </a:t>
            </a:r>
            <a:r>
              <a:rPr lang="en-US" b="1" dirty="0"/>
              <a:t>two IP addresses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DHCP request gives IPv4 address, and </a:t>
            </a:r>
            <a:r>
              <a:rPr lang="en-US" b="1" dirty="0">
                <a:solidFill>
                  <a:schemeClr val="accent6"/>
                </a:solidFill>
              </a:rPr>
              <a:t>DHCPv6</a:t>
            </a:r>
            <a:r>
              <a:rPr lang="en-US" dirty="0"/>
              <a:t> request gives IPv6 address.</a:t>
            </a:r>
          </a:p>
          <a:p>
            <a:pPr lvl="1"/>
            <a:r>
              <a:rPr lang="en-US" dirty="0"/>
              <a:t>IPv6 access network (ISP) must be a dual-stack network to give customers full access to the Internet.</a:t>
            </a:r>
          </a:p>
          <a:p>
            <a:r>
              <a:rPr lang="en-US" b="1" dirty="0">
                <a:solidFill>
                  <a:schemeClr val="accent6"/>
                </a:solidFill>
              </a:rPr>
              <a:t>DNS AAAA </a:t>
            </a:r>
            <a:r>
              <a:rPr lang="en-US" dirty="0"/>
              <a:t>(quad A) records list IPv6 addresses for hosts.</a:t>
            </a:r>
          </a:p>
          <a:p>
            <a:pPr lvl="1"/>
            <a:r>
              <a:rPr lang="en-US" dirty="0"/>
              <a:t>When connecting to </a:t>
            </a:r>
            <a:r>
              <a:rPr lang="en-US" dirty="0">
                <a:hlinkClick r:id="rId2"/>
              </a:rPr>
              <a:t>www.google.com</a:t>
            </a:r>
            <a:r>
              <a:rPr lang="en-US" dirty="0"/>
              <a:t>, a dual-stack client will make both DNS A and AAAA requests, to find both an IPv4 and IPv6 addresses (if any).</a:t>
            </a:r>
          </a:p>
          <a:p>
            <a:pPr lvl="1"/>
            <a:r>
              <a:rPr lang="en-US" dirty="0"/>
              <a:t>If there is no AAAA record, then fall back to IPv4.</a:t>
            </a:r>
          </a:p>
        </p:txBody>
      </p:sp>
    </p:spTree>
    <p:extLst>
      <p:ext uri="{BB962C8B-B14F-4D97-AF65-F5344CB8AC3E}">
        <p14:creationId xmlns:p14="http://schemas.microsoft.com/office/powerpoint/2010/main" val="235619456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8BB56E-D16B-C841-A72E-D2AF97D723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RFC 6555</a:t>
            </a:r>
            <a:r>
              <a:rPr lang="en-US" dirty="0"/>
              <a:t>: Happy Eyeballs Dual Stack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D8D6BF-3F7B-624B-9455-B73CCD69B9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/>
              <a:t>Tunneling can make IPv6 slower than IPv4, so some clients will simultaneously try both IPv4 and IPv6 and use whichever connection completes the TCP handshake first:</a:t>
            </a:r>
          </a:p>
          <a:p>
            <a:endParaRPr lang="en-US" dirty="0"/>
          </a:p>
          <a:p>
            <a:pPr marL="457200" lvl="1" indent="0">
              <a:buNone/>
            </a:pPr>
            <a:r>
              <a:rPr lang="en-US" sz="26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DNS Server                  </a:t>
            </a:r>
            <a:r>
              <a:rPr lang="en-US" sz="2600" b="1" dirty="0">
                <a:latin typeface="Courier New" panose="02070309020205020404" pitchFamily="49" charset="0"/>
                <a:cs typeface="Courier New" panose="02070309020205020404" pitchFamily="49" charset="0"/>
              </a:rPr>
              <a:t>Client</a:t>
            </a:r>
            <a:r>
              <a:rPr lang="en-US" sz="26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   Server</a:t>
            </a:r>
          </a:p>
          <a:p>
            <a:pPr marL="457200" lvl="1" indent="0">
              <a:buNone/>
            </a:pPr>
            <a:r>
              <a:rPr lang="en-US" sz="26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      |                          |                       |</a:t>
            </a:r>
          </a:p>
          <a:p>
            <a:pPr marL="457200" lvl="1" indent="0">
              <a:buNone/>
            </a:pPr>
            <a:r>
              <a:rPr lang="en-US" sz="26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1.    |</a:t>
            </a:r>
            <a:r>
              <a:rPr lang="en-US" sz="260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&lt;--</a:t>
            </a:r>
            <a:r>
              <a:rPr lang="en-US" sz="2600" dirty="0" err="1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www.example.com</a:t>
            </a:r>
            <a:r>
              <a:rPr lang="en-US" sz="260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A?-----</a:t>
            </a:r>
            <a:r>
              <a:rPr lang="en-US" sz="2600" dirty="0">
                <a:latin typeface="Courier New" panose="02070309020205020404" pitchFamily="49" charset="0"/>
                <a:cs typeface="Courier New" panose="02070309020205020404" pitchFamily="49" charset="0"/>
              </a:rPr>
              <a:t>|                       |</a:t>
            </a:r>
          </a:p>
          <a:p>
            <a:pPr marL="457200" lvl="1" indent="0">
              <a:buNone/>
            </a:pPr>
            <a:r>
              <a:rPr lang="en-US" sz="26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2.    |</a:t>
            </a:r>
            <a:r>
              <a:rPr lang="en-US" sz="2600" b="1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&lt;--</a:t>
            </a:r>
            <a:r>
              <a:rPr lang="en-US" sz="2600" b="1" dirty="0" err="1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www.example.com</a:t>
            </a:r>
            <a:r>
              <a:rPr lang="en-US" sz="2600" b="1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AAAA?--</a:t>
            </a:r>
            <a:r>
              <a:rPr lang="en-US" sz="2600" dirty="0">
                <a:latin typeface="Courier New" panose="02070309020205020404" pitchFamily="49" charset="0"/>
                <a:cs typeface="Courier New" panose="02070309020205020404" pitchFamily="49" charset="0"/>
              </a:rPr>
              <a:t>|                       |</a:t>
            </a:r>
          </a:p>
          <a:p>
            <a:pPr marL="457200" lvl="1" indent="0">
              <a:buNone/>
            </a:pPr>
            <a:r>
              <a:rPr lang="en-US" sz="26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3.    |</a:t>
            </a:r>
            <a:r>
              <a:rPr lang="en-US" sz="260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---192.0.2.1-------------&gt;</a:t>
            </a:r>
            <a:r>
              <a:rPr lang="en-US" sz="2600" dirty="0">
                <a:latin typeface="Courier New" panose="02070309020205020404" pitchFamily="49" charset="0"/>
                <a:cs typeface="Courier New" panose="02070309020205020404" pitchFamily="49" charset="0"/>
              </a:rPr>
              <a:t>|                       |</a:t>
            </a:r>
          </a:p>
          <a:p>
            <a:pPr marL="457200" lvl="1" indent="0">
              <a:buNone/>
            </a:pPr>
            <a:r>
              <a:rPr lang="en-US" sz="26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4.    |</a:t>
            </a:r>
            <a:r>
              <a:rPr lang="en-US" sz="2600" b="1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---2001:db8::1-----------&gt;</a:t>
            </a:r>
            <a:r>
              <a:rPr lang="en-US" sz="2600" dirty="0">
                <a:latin typeface="Courier New" panose="02070309020205020404" pitchFamily="49" charset="0"/>
                <a:cs typeface="Courier New" panose="02070309020205020404" pitchFamily="49" charset="0"/>
              </a:rPr>
              <a:t>|                       |</a:t>
            </a:r>
          </a:p>
          <a:p>
            <a:pPr marL="457200" lvl="1" indent="0">
              <a:buNone/>
            </a:pPr>
            <a:r>
              <a:rPr lang="en-US" sz="26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5.    |                          |                       |</a:t>
            </a:r>
          </a:p>
          <a:p>
            <a:pPr marL="457200" lvl="1" indent="0">
              <a:buNone/>
            </a:pPr>
            <a:r>
              <a:rPr lang="en-US" sz="26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6.    |                          |</a:t>
            </a:r>
            <a:r>
              <a:rPr lang="en-US" sz="2600" b="1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==TCP SYN, IPv6=======&gt;</a:t>
            </a:r>
            <a:r>
              <a:rPr lang="en-US" sz="2600" dirty="0"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</a:p>
          <a:p>
            <a:pPr marL="457200" lvl="1" indent="0">
              <a:buNone/>
            </a:pPr>
            <a:r>
              <a:rPr lang="en-US" sz="26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7.    |                          |</a:t>
            </a:r>
            <a:r>
              <a:rPr lang="en-US" sz="260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--TCP SYN, IPv4-------&gt;</a:t>
            </a:r>
            <a:r>
              <a:rPr lang="en-US" sz="2600" dirty="0"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</a:p>
          <a:p>
            <a:pPr marL="457200" lvl="1" indent="0">
              <a:buNone/>
            </a:pPr>
            <a:r>
              <a:rPr lang="en-US" sz="26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8.    |                          |</a:t>
            </a:r>
            <a:r>
              <a:rPr lang="en-US" sz="2600" b="1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&lt;=TCP SYN+ACK, IPv6====</a:t>
            </a:r>
            <a:r>
              <a:rPr lang="en-US" sz="2600" dirty="0"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</a:p>
          <a:p>
            <a:pPr marL="457200" lvl="1" indent="0">
              <a:buNone/>
            </a:pPr>
            <a:r>
              <a:rPr lang="en-US" sz="26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 9.    |                          |</a:t>
            </a:r>
            <a:r>
              <a:rPr lang="en-US" sz="260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&lt;-TCP SYN+ACK, IPv4----</a:t>
            </a:r>
            <a:r>
              <a:rPr lang="en-US" sz="2600" dirty="0"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</a:p>
          <a:p>
            <a:pPr marL="457200" lvl="1" indent="0">
              <a:buNone/>
            </a:pPr>
            <a:r>
              <a:rPr lang="en-US" sz="26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10.    |                          |</a:t>
            </a:r>
            <a:r>
              <a:rPr lang="en-US" sz="2600" b="1" dirty="0">
                <a:solidFill>
                  <a:schemeClr val="accent6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==TCP ACK, IPv6=======&gt;</a:t>
            </a:r>
            <a:r>
              <a:rPr lang="en-US" sz="2600" dirty="0"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</a:p>
          <a:p>
            <a:pPr marL="457200" lvl="1" indent="0">
              <a:buNone/>
            </a:pPr>
            <a:r>
              <a:rPr lang="en-US" sz="26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11.    |                          |</a:t>
            </a:r>
            <a:r>
              <a:rPr lang="en-US" sz="260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--TCP ACK, IPv4-------&gt;</a:t>
            </a:r>
            <a:r>
              <a:rPr lang="en-US" sz="2600" dirty="0"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</a:p>
          <a:p>
            <a:pPr marL="457200" lvl="1" indent="0">
              <a:buNone/>
            </a:pPr>
            <a:r>
              <a:rPr lang="en-US" sz="2600" dirty="0">
                <a:latin typeface="Courier New" panose="02070309020205020404" pitchFamily="49" charset="0"/>
                <a:cs typeface="Courier New" panose="02070309020205020404" pitchFamily="49" charset="0"/>
              </a:rPr>
              <a:t>        12.    |                          |</a:t>
            </a:r>
            <a:r>
              <a:rPr lang="en-US" sz="2600" dirty="0">
                <a:solidFill>
                  <a:schemeClr val="accent1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--TCP RST, IPv4-------&gt;</a:t>
            </a:r>
            <a:r>
              <a:rPr lang="en-US" sz="2600" dirty="0">
                <a:latin typeface="Courier New" panose="02070309020205020404" pitchFamily="49" charset="0"/>
                <a:cs typeface="Courier New" panose="02070309020205020404" pitchFamily="49" charset="0"/>
              </a:rPr>
              <a:t>|</a:t>
            </a:r>
          </a:p>
          <a:p>
            <a:pPr marL="457200" lvl="1" indent="0">
              <a:buNone/>
            </a:pPr>
            <a:endParaRPr lang="en-US" sz="2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>
                <a:cs typeface="Courier New" panose="02070309020205020404" pitchFamily="49" charset="0"/>
              </a:rPr>
              <a:t>Packet 12 cancels the IPv4 connection because IPv6 </a:t>
            </a:r>
            <a:r>
              <a:rPr lang="en-US" dirty="0" err="1">
                <a:cs typeface="Courier New" panose="02070309020205020404" pitchFamily="49" charset="0"/>
              </a:rPr>
              <a:t>ACK’ed</a:t>
            </a:r>
            <a:r>
              <a:rPr lang="en-US" dirty="0">
                <a:cs typeface="Courier New" panose="02070309020205020404" pitchFamily="49" charset="0"/>
              </a:rPr>
              <a:t> first.</a:t>
            </a:r>
          </a:p>
        </p:txBody>
      </p:sp>
    </p:spTree>
    <p:extLst>
      <p:ext uri="{BB962C8B-B14F-4D97-AF65-F5344CB8AC3E}">
        <p14:creationId xmlns:p14="http://schemas.microsoft.com/office/powerpoint/2010/main" val="71276774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11D9D8-723C-C74F-84B4-16FBF0FFA3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IPv6/IPv4 interoperability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E7EA144-331A-8F4A-84FA-400C5D9707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ctr">
            <a:norm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IPv6</a:t>
            </a:r>
            <a:r>
              <a:rPr lang="en-US" b="1" dirty="0"/>
              <a:t> </a:t>
            </a:r>
            <a:r>
              <a:rPr lang="en-US" b="1" dirty="0">
                <a:sym typeface="Wingdings" pitchFamily="2" charset="2"/>
              </a:rPr>
              <a:t>→ </a:t>
            </a:r>
            <a:r>
              <a:rPr lang="en-US" b="1" dirty="0">
                <a:solidFill>
                  <a:schemeClr val="accent1"/>
                </a:solidFill>
                <a:sym typeface="Wingdings" pitchFamily="2" charset="2"/>
              </a:rPr>
              <a:t>IPv6</a:t>
            </a:r>
            <a:r>
              <a:rPr lang="en-US" b="1" dirty="0">
                <a:sym typeface="Wingdings" pitchFamily="2" charset="2"/>
              </a:rPr>
              <a:t>:  </a:t>
            </a:r>
            <a:r>
              <a:rPr lang="en-US" i="1" dirty="0">
                <a:sym typeface="Wingdings" pitchFamily="2" charset="2"/>
              </a:rPr>
              <a:t>normal operation</a:t>
            </a:r>
          </a:p>
          <a:p>
            <a:r>
              <a:rPr lang="en-US" b="1" dirty="0">
                <a:solidFill>
                  <a:schemeClr val="accent2"/>
                </a:solidFill>
              </a:rPr>
              <a:t>IPv4</a:t>
            </a:r>
            <a:r>
              <a:rPr lang="en-US" b="1" dirty="0"/>
              <a:t> </a:t>
            </a:r>
            <a:r>
              <a:rPr lang="en-US" b="1" dirty="0">
                <a:sym typeface="Wingdings" pitchFamily="2" charset="2"/>
              </a:rPr>
              <a:t>→ </a:t>
            </a:r>
            <a:r>
              <a:rPr lang="en-US" b="1" dirty="0">
                <a:solidFill>
                  <a:schemeClr val="accent2"/>
                </a:solidFill>
                <a:sym typeface="Wingdings" pitchFamily="2" charset="2"/>
              </a:rPr>
              <a:t>IPv4</a:t>
            </a:r>
            <a:r>
              <a:rPr lang="en-US" b="1" dirty="0">
                <a:sym typeface="Wingdings" pitchFamily="2" charset="2"/>
              </a:rPr>
              <a:t>:  </a:t>
            </a:r>
            <a:r>
              <a:rPr lang="en-US" i="1" dirty="0">
                <a:sym typeface="Wingdings" pitchFamily="2" charset="2"/>
              </a:rPr>
              <a:t>normal operation</a:t>
            </a:r>
          </a:p>
          <a:p>
            <a:endParaRPr lang="en-US" i="1" dirty="0">
              <a:sym typeface="Wingdings" pitchFamily="2" charset="2"/>
            </a:endParaRPr>
          </a:p>
          <a:p>
            <a:r>
              <a:rPr lang="en-US" b="1" dirty="0">
                <a:solidFill>
                  <a:schemeClr val="accent1"/>
                </a:solidFill>
              </a:rPr>
              <a:t>IPv6</a:t>
            </a:r>
            <a:r>
              <a:rPr lang="en-US" b="1" dirty="0"/>
              <a:t> </a:t>
            </a:r>
            <a:r>
              <a:rPr lang="en-US" b="1" dirty="0">
                <a:sym typeface="Wingdings" pitchFamily="2" charset="2"/>
              </a:rPr>
              <a:t>→ (through </a:t>
            </a:r>
            <a:r>
              <a:rPr lang="en-US" b="1" dirty="0">
                <a:solidFill>
                  <a:schemeClr val="accent2"/>
                </a:solidFill>
                <a:sym typeface="Wingdings" pitchFamily="2" charset="2"/>
              </a:rPr>
              <a:t>IPv4</a:t>
            </a:r>
            <a:r>
              <a:rPr lang="en-US" b="1" dirty="0">
                <a:sym typeface="Wingdings" pitchFamily="2" charset="2"/>
              </a:rPr>
              <a:t> network) → </a:t>
            </a:r>
            <a:r>
              <a:rPr lang="en-US" b="1" dirty="0">
                <a:solidFill>
                  <a:schemeClr val="accent1"/>
                </a:solidFill>
                <a:sym typeface="Wingdings" pitchFamily="2" charset="2"/>
              </a:rPr>
              <a:t>IPv6</a:t>
            </a:r>
            <a:r>
              <a:rPr lang="en-US" b="1" dirty="0">
                <a:sym typeface="Wingdings" pitchFamily="2" charset="2"/>
              </a:rPr>
              <a:t>:  </a:t>
            </a:r>
            <a:r>
              <a:rPr lang="en-US" i="1" dirty="0">
                <a:sym typeface="Wingdings" pitchFamily="2" charset="2"/>
              </a:rPr>
              <a:t>tunneling</a:t>
            </a:r>
          </a:p>
          <a:p>
            <a:r>
              <a:rPr lang="en-US" b="1" dirty="0">
                <a:solidFill>
                  <a:schemeClr val="accent2"/>
                </a:solidFill>
              </a:rPr>
              <a:t>IPv4</a:t>
            </a:r>
            <a:r>
              <a:rPr lang="en-US" b="1" dirty="0"/>
              <a:t> </a:t>
            </a:r>
            <a:r>
              <a:rPr lang="en-US" b="1" dirty="0">
                <a:sym typeface="Wingdings" pitchFamily="2" charset="2"/>
              </a:rPr>
              <a:t>→ (through </a:t>
            </a:r>
            <a:r>
              <a:rPr lang="en-US" b="1" dirty="0">
                <a:solidFill>
                  <a:schemeClr val="accent1"/>
                </a:solidFill>
                <a:sym typeface="Wingdings" pitchFamily="2" charset="2"/>
              </a:rPr>
              <a:t>IPv6</a:t>
            </a:r>
            <a:r>
              <a:rPr lang="en-US" b="1" dirty="0">
                <a:sym typeface="Wingdings" pitchFamily="2" charset="2"/>
              </a:rPr>
              <a:t> network) → </a:t>
            </a:r>
            <a:r>
              <a:rPr lang="en-US" b="1" dirty="0">
                <a:solidFill>
                  <a:schemeClr val="accent2"/>
                </a:solidFill>
                <a:sym typeface="Wingdings" pitchFamily="2" charset="2"/>
              </a:rPr>
              <a:t>IPv4</a:t>
            </a:r>
            <a:r>
              <a:rPr lang="en-US" b="1" dirty="0">
                <a:sym typeface="Wingdings" pitchFamily="2" charset="2"/>
              </a:rPr>
              <a:t>:  </a:t>
            </a:r>
            <a:r>
              <a:rPr lang="en-US" i="1" dirty="0">
                <a:sym typeface="Wingdings" pitchFamily="2" charset="2"/>
              </a:rPr>
              <a:t>tunneling</a:t>
            </a:r>
          </a:p>
          <a:p>
            <a:endParaRPr lang="en-US" i="1" dirty="0">
              <a:sym typeface="Wingdings" pitchFamily="2" charset="2"/>
            </a:endParaRPr>
          </a:p>
          <a:p>
            <a:r>
              <a:rPr lang="en-US" b="1" dirty="0">
                <a:solidFill>
                  <a:schemeClr val="accent2"/>
                </a:solidFill>
              </a:rPr>
              <a:t>IPv4</a:t>
            </a:r>
            <a:r>
              <a:rPr lang="en-US" b="1" dirty="0"/>
              <a:t> </a:t>
            </a:r>
            <a:r>
              <a:rPr lang="en-US" b="1" dirty="0">
                <a:sym typeface="Wingdings" pitchFamily="2" charset="2"/>
              </a:rPr>
              <a:t>→ </a:t>
            </a:r>
            <a:r>
              <a:rPr lang="en-US" b="1" dirty="0">
                <a:solidFill>
                  <a:schemeClr val="accent1"/>
                </a:solidFill>
                <a:sym typeface="Wingdings" pitchFamily="2" charset="2"/>
              </a:rPr>
              <a:t>IPv6</a:t>
            </a:r>
            <a:r>
              <a:rPr lang="en-US" b="1" dirty="0">
                <a:sym typeface="Wingdings" pitchFamily="2" charset="2"/>
              </a:rPr>
              <a:t>:  </a:t>
            </a:r>
            <a:r>
              <a:rPr lang="en-US" i="1" dirty="0">
                <a:sym typeface="Wingdings" pitchFamily="2" charset="2"/>
              </a:rPr>
              <a:t>Not directly possible!  Use dual-stack config with IPv6</a:t>
            </a:r>
          </a:p>
          <a:p>
            <a:r>
              <a:rPr lang="en-US" b="1" dirty="0">
                <a:solidFill>
                  <a:schemeClr val="accent1"/>
                </a:solidFill>
              </a:rPr>
              <a:t>IPv6</a:t>
            </a:r>
            <a:r>
              <a:rPr lang="en-US" b="1" dirty="0"/>
              <a:t> </a:t>
            </a:r>
            <a:r>
              <a:rPr lang="en-US" b="1" dirty="0">
                <a:sym typeface="Wingdings" pitchFamily="2" charset="2"/>
              </a:rPr>
              <a:t>→ </a:t>
            </a:r>
            <a:r>
              <a:rPr lang="en-US" b="1" dirty="0">
                <a:solidFill>
                  <a:schemeClr val="accent2"/>
                </a:solidFill>
                <a:sym typeface="Wingdings" pitchFamily="2" charset="2"/>
              </a:rPr>
              <a:t>IPv4</a:t>
            </a:r>
            <a:r>
              <a:rPr lang="en-US" b="1" dirty="0">
                <a:sym typeface="Wingdings" pitchFamily="2" charset="2"/>
              </a:rPr>
              <a:t>:  </a:t>
            </a:r>
            <a:r>
              <a:rPr lang="en-US" i="1" dirty="0">
                <a:sym typeface="Wingdings" pitchFamily="2" charset="2"/>
              </a:rPr>
              <a:t>Not directly possible!  Use dual-stack config with IPv4</a:t>
            </a:r>
          </a:p>
          <a:p>
            <a:endParaRPr lang="en-US" i="1" dirty="0">
              <a:sym typeface="Wingdings" pitchFamily="2" charset="2"/>
            </a:endParaRPr>
          </a:p>
          <a:p>
            <a:r>
              <a:rPr lang="en-US" sz="2200" i="1" dirty="0">
                <a:sym typeface="Wingdings" pitchFamily="2" charset="2"/>
              </a:rPr>
              <a:t>Further reference: </a:t>
            </a:r>
            <a:r>
              <a:rPr lang="en-US" sz="2200" dirty="0">
                <a:hlinkClick r:id="rId2"/>
              </a:rPr>
              <a:t>https://pdfs.semanticscholar.org/34bb/2f946f83b656c6989d42fe043bf5f259b514.pdf</a:t>
            </a:r>
            <a:r>
              <a:rPr lang="en-US" sz="2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989617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069B7B28-C082-2446-8575-EBA04B6EFAF8}"/>
              </a:ext>
            </a:extLst>
          </p:cNvPr>
          <p:cNvSpPr/>
          <p:nvPr/>
        </p:nvSpPr>
        <p:spPr>
          <a:xfrm>
            <a:off x="131735" y="3668751"/>
            <a:ext cx="11902698" cy="1182029"/>
          </a:xfrm>
          <a:prstGeom prst="roundRect">
            <a:avLst/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 Address Translation (NAT)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IPv4 addresses are in short supply (4 billion).  ISP often will give you just one address, so how to connect multiple devices?</a:t>
            </a:r>
          </a:p>
          <a:p>
            <a:r>
              <a:rPr lang="en-US" b="1" i="1" dirty="0"/>
              <a:t>Key insight</a:t>
            </a:r>
            <a:r>
              <a:rPr lang="en-US" dirty="0"/>
              <a:t>: OS already shares one IP address with multiple independent processes running on one machine, using </a:t>
            </a:r>
            <a:r>
              <a:rPr lang="en-US" i="1" dirty="0">
                <a:solidFill>
                  <a:schemeClr val="accent6"/>
                </a:solidFill>
              </a:rPr>
              <a:t>port numbers</a:t>
            </a:r>
            <a:r>
              <a:rPr lang="en-US" dirty="0"/>
              <a:t>.</a:t>
            </a:r>
          </a:p>
          <a:p>
            <a:endParaRPr lang="en-US" dirty="0"/>
          </a:p>
          <a:p>
            <a:r>
              <a:rPr lang="en-US" dirty="0"/>
              <a:t>Make the entire local network look like one big host: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6"/>
                </a:solidFill>
              </a:rPr>
              <a:t>Public ports</a:t>
            </a:r>
            <a:r>
              <a:rPr lang="en-US" dirty="0"/>
              <a:t> map to </a:t>
            </a:r>
            <a:r>
              <a:rPr lang="en-US" dirty="0">
                <a:solidFill>
                  <a:schemeClr val="accent6"/>
                </a:solidFill>
              </a:rPr>
              <a:t>⟨</a:t>
            </a:r>
            <a:r>
              <a:rPr lang="en-US" dirty="0" err="1">
                <a:solidFill>
                  <a:schemeClr val="accent6"/>
                </a:solidFill>
              </a:rPr>
              <a:t>local_IP_address</a:t>
            </a:r>
            <a:r>
              <a:rPr lang="en-US" dirty="0">
                <a:solidFill>
                  <a:schemeClr val="accent6"/>
                </a:solidFill>
              </a:rPr>
              <a:t>, port⟩ </a:t>
            </a:r>
            <a:r>
              <a:rPr lang="en-US" dirty="0"/>
              <a:t>pairs on the local network.</a:t>
            </a:r>
          </a:p>
          <a:p>
            <a:pPr marL="0" indent="0">
              <a:buNone/>
            </a:pPr>
            <a:endParaRPr lang="en-US" dirty="0"/>
          </a:p>
          <a:p>
            <a:pPr lvl="5"/>
            <a:r>
              <a:rPr lang="en-US" sz="3200" dirty="0"/>
              <a:t>NAT router must track this mapping and translate IP addresses on packets leaving/entering local network.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BEF6974-3E68-304D-A511-AD379C16E75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35" y="5018613"/>
            <a:ext cx="2335629" cy="1555317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46601968-AAB4-E149-A549-41C24E949FA7}"/>
              </a:ext>
            </a:extLst>
          </p:cNvPr>
          <p:cNvGrpSpPr/>
          <p:nvPr/>
        </p:nvGrpSpPr>
        <p:grpSpPr>
          <a:xfrm>
            <a:off x="10972800" y="1619659"/>
            <a:ext cx="929898" cy="884264"/>
            <a:chOff x="10763181" y="2345404"/>
            <a:chExt cx="1139517" cy="1083596"/>
          </a:xfrm>
        </p:grpSpPr>
        <p:sp>
          <p:nvSpPr>
            <p:cNvPr id="7" name="Octagon 6">
              <a:extLst>
                <a:ext uri="{FF2B5EF4-FFF2-40B4-BE49-F238E27FC236}">
                  <a16:creationId xmlns:a16="http://schemas.microsoft.com/office/drawing/2014/main" id="{AFC139B6-F83A-4A4D-8494-A452635CE26B}"/>
                </a:ext>
              </a:extLst>
            </p:cNvPr>
            <p:cNvSpPr/>
            <p:nvPr/>
          </p:nvSpPr>
          <p:spPr>
            <a:xfrm>
              <a:off x="10763181" y="2345404"/>
              <a:ext cx="1139517" cy="1083596"/>
            </a:xfrm>
            <a:prstGeom prst="octagon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/>
            </a:p>
          </p:txBody>
        </p:sp>
        <p:sp>
          <p:nvSpPr>
            <p:cNvPr id="8" name="Octagon 7">
              <a:extLst>
                <a:ext uri="{FF2B5EF4-FFF2-40B4-BE49-F238E27FC236}">
                  <a16:creationId xmlns:a16="http://schemas.microsoft.com/office/drawing/2014/main" id="{1D1626CB-5B92-9F44-83C8-D9DC20201CD8}"/>
                </a:ext>
              </a:extLst>
            </p:cNvPr>
            <p:cNvSpPr/>
            <p:nvPr/>
          </p:nvSpPr>
          <p:spPr>
            <a:xfrm>
              <a:off x="10805912" y="2396681"/>
              <a:ext cx="1045509" cy="991382"/>
            </a:xfrm>
            <a:prstGeom prst="octagon">
              <a:avLst/>
            </a:prstGeom>
            <a:solidFill>
              <a:srgbClr val="C00000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36C990B-F82C-F044-B0D7-F40D88EFC6B8}"/>
                </a:ext>
              </a:extLst>
            </p:cNvPr>
            <p:cNvSpPr/>
            <p:nvPr/>
          </p:nvSpPr>
          <p:spPr>
            <a:xfrm>
              <a:off x="10763181" y="2345404"/>
              <a:ext cx="1139517" cy="108359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STOP</a:t>
              </a:r>
              <a:b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200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and</a:t>
              </a:r>
              <a:b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</a:b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THINK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858684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1AB9C2-38B1-4341-ADAC-66F9E9CB25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How to find an IPv6 tunnel endpoint?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3CD607-4198-E841-BF5E-7616B36EA2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Large organizations operating multiple IPv6 islands will set up their own tunnels.</a:t>
            </a:r>
          </a:p>
          <a:p>
            <a:r>
              <a:rPr lang="en-US" dirty="0"/>
              <a:t>Organizations may also “peer” with each other by configuring tunnels.</a:t>
            </a:r>
          </a:p>
          <a:p>
            <a:r>
              <a:rPr lang="en-US" dirty="0"/>
              <a:t>Smaller organization may use a </a:t>
            </a:r>
            <a:r>
              <a:rPr lang="en-US" b="1" dirty="0">
                <a:solidFill>
                  <a:schemeClr val="accent6"/>
                </a:solidFill>
              </a:rPr>
              <a:t>tunnel broker </a:t>
            </a:r>
            <a:r>
              <a:rPr lang="en-US" dirty="0"/>
              <a:t>to access the IPv6 Internet:</a:t>
            </a:r>
          </a:p>
          <a:p>
            <a:pPr lvl="1"/>
            <a:r>
              <a:rPr lang="en-US" dirty="0"/>
              <a:t>Hurricane Electric (a Tier 1 ISP) operates a free tunnel broker service: </a:t>
            </a:r>
            <a:r>
              <a:rPr lang="en-US" dirty="0">
                <a:hlinkClick r:id="rId2"/>
              </a:rPr>
              <a:t>https://tunnelbroker.net/</a:t>
            </a:r>
            <a:endParaRPr lang="en-US" dirty="0"/>
          </a:p>
          <a:p>
            <a:pPr lvl="1"/>
            <a:r>
              <a:rPr lang="en-US" dirty="0"/>
              <a:t>This lets you start using IPv6 at home even if your ISP is not IPv6 enabled!</a:t>
            </a:r>
          </a:p>
          <a:p>
            <a:pPr lvl="1"/>
            <a:r>
              <a:rPr lang="en-US" dirty="0"/>
              <a:t>But if your IPv4 address changes, then the tunnel must be reconfigured.</a:t>
            </a:r>
          </a:p>
        </p:txBody>
      </p:sp>
    </p:spTree>
    <p:extLst>
      <p:ext uri="{BB962C8B-B14F-4D97-AF65-F5344CB8AC3E}">
        <p14:creationId xmlns:p14="http://schemas.microsoft.com/office/powerpoint/2010/main" val="192981060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EF2A13-4C2F-6C49-A8D1-22493551B9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Recap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D006B5-97B2-7C4C-A908-597CD4B877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6"/>
                </a:solidFill>
              </a:rPr>
              <a:t>Private networks </a:t>
            </a:r>
            <a:r>
              <a:rPr lang="en-US" dirty="0"/>
              <a:t>are isolated from the </a:t>
            </a:r>
            <a:r>
              <a:rPr lang="en-US" b="1" dirty="0">
                <a:solidFill>
                  <a:schemeClr val="accent6"/>
                </a:solidFill>
              </a:rPr>
              <a:t>public</a:t>
            </a:r>
            <a:r>
              <a:rPr lang="en-US" dirty="0"/>
              <a:t> Internet, but usually connected through a Network Address Translator (</a:t>
            </a:r>
            <a:r>
              <a:rPr lang="en-US" b="1" dirty="0">
                <a:solidFill>
                  <a:schemeClr val="accent6"/>
                </a:solidFill>
              </a:rPr>
              <a:t>NAT</a:t>
            </a:r>
            <a:r>
              <a:rPr lang="en-US" dirty="0"/>
              <a:t>).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Port mapping </a:t>
            </a:r>
            <a:r>
              <a:rPr lang="en-US" dirty="0"/>
              <a:t>makes multiple machines on the private subnet look like multiple sockets (processes) on one big machine.</a:t>
            </a:r>
          </a:p>
          <a:p>
            <a:pPr lvl="1"/>
            <a:r>
              <a:rPr lang="en-US" dirty="0"/>
              <a:t>NAT requires no awareness or cooperation from hosts on either side.</a:t>
            </a:r>
          </a:p>
          <a:p>
            <a:pPr lvl="1"/>
            <a:r>
              <a:rPr lang="en-US" dirty="0"/>
              <a:t>NAT is also one way to implement a load balancer.</a:t>
            </a:r>
          </a:p>
          <a:p>
            <a:pPr lvl="1"/>
            <a:r>
              <a:rPr lang="en-US" dirty="0"/>
              <a:t>Besides NATs, </a:t>
            </a:r>
            <a:r>
              <a:rPr lang="en-US" b="1" dirty="0">
                <a:solidFill>
                  <a:schemeClr val="accent6"/>
                </a:solidFill>
              </a:rPr>
              <a:t>middleboxes</a:t>
            </a:r>
            <a:r>
              <a:rPr lang="en-US" dirty="0"/>
              <a:t> include </a:t>
            </a:r>
            <a:r>
              <a:rPr lang="en-US" i="1" dirty="0"/>
              <a:t>firewalls </a:t>
            </a:r>
            <a:r>
              <a:rPr lang="en-US" dirty="0"/>
              <a:t>and other security appliances.</a:t>
            </a:r>
          </a:p>
          <a:p>
            <a:r>
              <a:rPr lang="en-US" b="1" dirty="0">
                <a:solidFill>
                  <a:schemeClr val="accent6"/>
                </a:solidFill>
              </a:rPr>
              <a:t>IPv6</a:t>
            </a:r>
            <a:r>
              <a:rPr lang="en-US" dirty="0"/>
              <a:t> uses 128-bit addresses for practically unlimited public addresses.</a:t>
            </a:r>
          </a:p>
          <a:p>
            <a:pPr lvl="1"/>
            <a:r>
              <a:rPr lang="en-US" dirty="0"/>
              <a:t>IPv6 adds 20 bytes of header overhead.</a:t>
            </a:r>
          </a:p>
          <a:p>
            <a:pPr lvl="1"/>
            <a:r>
              <a:rPr lang="en-US" dirty="0"/>
              <a:t>Not directly compatible with IPv4.  Adopted by ~30% of end hosts.</a:t>
            </a:r>
          </a:p>
          <a:p>
            <a:pPr lvl="1"/>
            <a:r>
              <a:rPr lang="en-US" b="1" dirty="0">
                <a:solidFill>
                  <a:schemeClr val="accent6"/>
                </a:solidFill>
              </a:rPr>
              <a:t>Dual-stack</a:t>
            </a:r>
            <a:r>
              <a:rPr lang="en-US" dirty="0"/>
              <a:t> hosts have both IPv4 and IPv6 addresses to reach entire Internet.</a:t>
            </a:r>
          </a:p>
          <a:p>
            <a:pPr lvl="1"/>
            <a:r>
              <a:rPr lang="en-US" dirty="0"/>
              <a:t>Interoperates with IPv4 via </a:t>
            </a:r>
            <a:r>
              <a:rPr lang="en-US" b="1" dirty="0">
                <a:solidFill>
                  <a:schemeClr val="accent6"/>
                </a:solidFill>
              </a:rPr>
              <a:t>tunneling:</a:t>
            </a:r>
            <a:r>
              <a:rPr lang="en-US" b="1" dirty="0"/>
              <a:t> </a:t>
            </a:r>
            <a:r>
              <a:rPr lang="en-US" dirty="0"/>
              <a:t>send</a:t>
            </a:r>
            <a:r>
              <a:rPr lang="en-US" b="1" dirty="0"/>
              <a:t> </a:t>
            </a:r>
            <a:r>
              <a:rPr lang="en-US" dirty="0"/>
              <a:t>IPv6 packet inside IPv4 packet.</a:t>
            </a:r>
          </a:p>
        </p:txBody>
      </p:sp>
    </p:spTree>
    <p:extLst>
      <p:ext uri="{BB962C8B-B14F-4D97-AF65-F5344CB8AC3E}">
        <p14:creationId xmlns:p14="http://schemas.microsoft.com/office/powerpoint/2010/main" val="32914853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2585" y="0"/>
            <a:ext cx="6551208" cy="6695252"/>
          </a:xfrm>
        </p:spPr>
      </p:pic>
      <p:sp>
        <p:nvSpPr>
          <p:cNvPr id="7" name="TextBox 6"/>
          <p:cNvSpPr txBox="1"/>
          <p:nvPr/>
        </p:nvSpPr>
        <p:spPr>
          <a:xfrm>
            <a:off x="8616875" y="1976913"/>
            <a:ext cx="24527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Public Internet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616874" y="5042118"/>
            <a:ext cx="324382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Private LAN</a:t>
            </a:r>
          </a:p>
          <a:p>
            <a:r>
              <a:rPr lang="en-US" sz="2400" dirty="0"/>
              <a:t>Looks like one big 35.10.3.7 to outside world</a:t>
            </a:r>
          </a:p>
        </p:txBody>
      </p:sp>
      <p:sp>
        <p:nvSpPr>
          <p:cNvPr id="9" name="Right Brace 8"/>
          <p:cNvSpPr/>
          <p:nvPr/>
        </p:nvSpPr>
        <p:spPr>
          <a:xfrm>
            <a:off x="8003689" y="258184"/>
            <a:ext cx="613186" cy="4152451"/>
          </a:xfrm>
          <a:prstGeom prst="rightBrace">
            <a:avLst>
              <a:gd name="adj1" fmla="val 43421"/>
              <a:gd name="adj2" fmla="val 48446"/>
            </a:avLst>
          </a:prstGeom>
          <a:ln w="1905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ight Brace 9"/>
          <p:cNvSpPr/>
          <p:nvPr/>
        </p:nvSpPr>
        <p:spPr>
          <a:xfrm>
            <a:off x="8003689" y="4658061"/>
            <a:ext cx="613186" cy="2037191"/>
          </a:xfrm>
          <a:prstGeom prst="rightBrace">
            <a:avLst>
              <a:gd name="adj1" fmla="val 43421"/>
              <a:gd name="adj2" fmla="val 34785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6965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5C5CD33A-669E-8D45-BF1C-EB9C7F873FD9}"/>
              </a:ext>
            </a:extLst>
          </p:cNvPr>
          <p:cNvCxnSpPr>
            <a:cxnSpLocks/>
          </p:cNvCxnSpPr>
          <p:nvPr/>
        </p:nvCxnSpPr>
        <p:spPr>
          <a:xfrm>
            <a:off x="6999129" y="4983722"/>
            <a:ext cx="4204601" cy="855419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C3DACE93-6947-C44F-9D46-FC00746D4C93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155575"/>
            <a:ext cx="11639550" cy="882650"/>
          </a:xfrm>
        </p:spPr>
        <p:txBody>
          <a:bodyPr/>
          <a:lstStyle/>
          <a:p>
            <a:r>
              <a:rPr lang="en-US" dirty="0"/>
              <a:t>Public/Private address translation: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0DECB586-0972-3D4B-BFCB-C169758943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2869" y="1632585"/>
            <a:ext cx="1806261" cy="1202806"/>
          </a:xfrm>
          <a:prstGeom prst="rect">
            <a:avLst/>
          </a:prstGeom>
        </p:spPr>
      </p:pic>
      <p:grpSp>
        <p:nvGrpSpPr>
          <p:cNvPr id="15" name="Group 107">
            <a:extLst>
              <a:ext uri="{FF2B5EF4-FFF2-40B4-BE49-F238E27FC236}">
                <a16:creationId xmlns:a16="http://schemas.microsoft.com/office/drawing/2014/main" id="{E7F38F73-79C3-BF49-94E1-7E72AEB468D3}"/>
              </a:ext>
            </a:extLst>
          </p:cNvPr>
          <p:cNvGrpSpPr>
            <a:grpSpLocks/>
          </p:cNvGrpSpPr>
          <p:nvPr/>
        </p:nvGrpSpPr>
        <p:grpSpPr bwMode="auto">
          <a:xfrm flipH="1">
            <a:off x="11265247" y="887466"/>
            <a:ext cx="1141590" cy="994653"/>
            <a:chOff x="-44" y="1473"/>
            <a:chExt cx="981" cy="1105"/>
          </a:xfrm>
        </p:grpSpPr>
        <p:pic>
          <p:nvPicPr>
            <p:cNvPr id="16" name="Picture 108" descr="desktop_computer_stylized_medium">
              <a:extLst>
                <a:ext uri="{FF2B5EF4-FFF2-40B4-BE49-F238E27FC236}">
                  <a16:creationId xmlns:a16="http://schemas.microsoft.com/office/drawing/2014/main" id="{F3B71CCC-C83F-1744-B0F4-77FE859B1B2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-44" y="1473"/>
              <a:ext cx="981" cy="1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Freeform 109">
              <a:extLst>
                <a:ext uri="{FF2B5EF4-FFF2-40B4-BE49-F238E27FC236}">
                  <a16:creationId xmlns:a16="http://schemas.microsoft.com/office/drawing/2014/main" id="{BFFD70A1-3464-C94B-90D0-536DB0035FE9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374" y="1579"/>
              <a:ext cx="477" cy="506"/>
            </a:xfrm>
            <a:custGeom>
              <a:avLst/>
              <a:gdLst>
                <a:gd name="T0" fmla="*/ 0 w 356"/>
                <a:gd name="T1" fmla="*/ 0 h 368"/>
                <a:gd name="T2" fmla="*/ 4176 w 356"/>
                <a:gd name="T3" fmla="*/ 248 h 368"/>
                <a:gd name="T4" fmla="*/ 4954 w 356"/>
                <a:gd name="T5" fmla="*/ 5173 h 368"/>
                <a:gd name="T6" fmla="*/ 1092 w 356"/>
                <a:gd name="T7" fmla="*/ 6469 h 368"/>
                <a:gd name="T8" fmla="*/ 0 w 356"/>
                <a:gd name="T9" fmla="*/ 0 h 3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6"/>
                <a:gd name="T16" fmla="*/ 0 h 368"/>
                <a:gd name="T17" fmla="*/ 356 w 356"/>
                <a:gd name="T18" fmla="*/ 368 h 3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6" h="368">
                  <a:moveTo>
                    <a:pt x="0" y="0"/>
                  </a:moveTo>
                  <a:lnTo>
                    <a:pt x="300" y="14"/>
                  </a:lnTo>
                  <a:lnTo>
                    <a:pt x="356" y="294"/>
                  </a:lnTo>
                  <a:lnTo>
                    <a:pt x="78" y="368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99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 wrap="none"/>
            <a:lstStyle/>
            <a:p>
              <a:endParaRPr lang="en-US" sz="2000"/>
            </a:p>
          </p:txBody>
        </p:sp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87ECEF8C-B452-B048-A6BE-3755888197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3181187"/>
            <a:ext cx="988268" cy="98826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A790F53C-DE36-A345-AEDF-986D27F9F1D5}"/>
              </a:ext>
            </a:extLst>
          </p:cNvPr>
          <p:cNvSpPr txBox="1"/>
          <p:nvPr/>
        </p:nvSpPr>
        <p:spPr>
          <a:xfrm>
            <a:off x="5192869" y="1632585"/>
            <a:ext cx="18062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Translate </a:t>
            </a:r>
            <a:r>
              <a:rPr lang="en-US" dirty="0">
                <a:solidFill>
                  <a:schemeClr val="accent2"/>
                </a:solidFill>
              </a:rPr>
              <a:t>private</a:t>
            </a:r>
            <a:r>
              <a:rPr lang="en-US" dirty="0"/>
              <a:t> to </a:t>
            </a:r>
            <a:r>
              <a:rPr lang="en-US" dirty="0">
                <a:solidFill>
                  <a:schemeClr val="accent1"/>
                </a:solidFill>
              </a:rPr>
              <a:t>public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503A1B6-15DA-0840-87DF-1D096EF77D83}"/>
              </a:ext>
            </a:extLst>
          </p:cNvPr>
          <p:cNvCxnSpPr>
            <a:cxnSpLocks/>
            <a:stCxn id="16" idx="1"/>
          </p:cNvCxnSpPr>
          <p:nvPr/>
        </p:nvCxnSpPr>
        <p:spPr>
          <a:xfrm flipH="1">
            <a:off x="6999129" y="1384793"/>
            <a:ext cx="4266118" cy="85872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5C93CE5B-0D89-9A48-9557-1346312E45CE}"/>
              </a:ext>
            </a:extLst>
          </p:cNvPr>
          <p:cNvSpPr txBox="1"/>
          <p:nvPr/>
        </p:nvSpPr>
        <p:spPr>
          <a:xfrm>
            <a:off x="7545829" y="1535627"/>
            <a:ext cx="3307499" cy="707886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Source address is </a:t>
            </a:r>
            <a:r>
              <a:rPr lang="en-US" sz="2000" b="1" dirty="0">
                <a:solidFill>
                  <a:schemeClr val="accent2"/>
                </a:solidFill>
              </a:rPr>
              <a:t>private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err="1"/>
              <a:t>Dest</a:t>
            </a:r>
            <a:r>
              <a:rPr lang="en-US" sz="2000" dirty="0"/>
              <a:t>. address is </a:t>
            </a:r>
            <a:r>
              <a:rPr lang="en-US" sz="2000" b="1" dirty="0"/>
              <a:t>public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E88F0D4-739D-1D42-811A-3155C29C6865}"/>
              </a:ext>
            </a:extLst>
          </p:cNvPr>
          <p:cNvCxnSpPr>
            <a:cxnSpLocks/>
          </p:cNvCxnSpPr>
          <p:nvPr/>
        </p:nvCxnSpPr>
        <p:spPr>
          <a:xfrm flipH="1">
            <a:off x="988268" y="2684269"/>
            <a:ext cx="4266118" cy="858720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4FDECF63-D3A6-C343-8648-5B174B47C268}"/>
              </a:ext>
            </a:extLst>
          </p:cNvPr>
          <p:cNvSpPr txBox="1"/>
          <p:nvPr/>
        </p:nvSpPr>
        <p:spPr>
          <a:xfrm>
            <a:off x="1338671" y="2628981"/>
            <a:ext cx="3307499" cy="70788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Source address is </a:t>
            </a:r>
            <a:r>
              <a:rPr lang="en-US" sz="2000" b="1" dirty="0">
                <a:solidFill>
                  <a:schemeClr val="accent1"/>
                </a:solidFill>
              </a:rPr>
              <a:t>public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err="1"/>
              <a:t>Dest</a:t>
            </a:r>
            <a:r>
              <a:rPr lang="en-US" sz="2000" dirty="0"/>
              <a:t>. address is </a:t>
            </a:r>
            <a:r>
              <a:rPr lang="en-US" sz="2000" b="1" dirty="0"/>
              <a:t>public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F5F5446-B1E1-BE40-90B7-7375D4CF1D43}"/>
              </a:ext>
            </a:extLst>
          </p:cNvPr>
          <p:cNvCxnSpPr>
            <a:cxnSpLocks/>
          </p:cNvCxnSpPr>
          <p:nvPr/>
        </p:nvCxnSpPr>
        <p:spPr>
          <a:xfrm>
            <a:off x="988268" y="3831787"/>
            <a:ext cx="4204601" cy="855419"/>
          </a:xfrm>
          <a:prstGeom prst="straightConnector1">
            <a:avLst/>
          </a:prstGeom>
          <a:ln w="28575"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BDFB33FB-E1D3-2C41-A37A-B70DB117ECB3}"/>
              </a:ext>
            </a:extLst>
          </p:cNvPr>
          <p:cNvSpPr txBox="1"/>
          <p:nvPr/>
        </p:nvSpPr>
        <p:spPr>
          <a:xfrm>
            <a:off x="1338671" y="3979320"/>
            <a:ext cx="3307499" cy="70788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Source address is </a:t>
            </a:r>
            <a:r>
              <a:rPr lang="en-US" sz="2000" b="1" dirty="0"/>
              <a:t>public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err="1"/>
              <a:t>Dest</a:t>
            </a:r>
            <a:r>
              <a:rPr lang="en-US" sz="2000" dirty="0"/>
              <a:t>. address is </a:t>
            </a:r>
            <a:r>
              <a:rPr lang="en-US" sz="2000" b="1" dirty="0">
                <a:solidFill>
                  <a:schemeClr val="accent1"/>
                </a:solidFill>
              </a:rPr>
              <a:t>public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8F837724-7CDF-A042-A33E-8135C703838D}"/>
              </a:ext>
            </a:extLst>
          </p:cNvPr>
          <p:cNvSpPr txBox="1"/>
          <p:nvPr/>
        </p:nvSpPr>
        <p:spPr>
          <a:xfrm>
            <a:off x="5192869" y="4435069"/>
            <a:ext cx="18062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Translate</a:t>
            </a:r>
            <a:br>
              <a:rPr lang="en-US" dirty="0"/>
            </a:br>
            <a:r>
              <a:rPr lang="en-US" dirty="0">
                <a:solidFill>
                  <a:schemeClr val="accent1"/>
                </a:solidFill>
              </a:rPr>
              <a:t>public</a:t>
            </a:r>
            <a:r>
              <a:rPr lang="en-US" dirty="0"/>
              <a:t> to </a:t>
            </a:r>
            <a:r>
              <a:rPr lang="en-US" dirty="0">
                <a:solidFill>
                  <a:schemeClr val="accent2"/>
                </a:solidFill>
              </a:rPr>
              <a:t>private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D798CF1-651B-8F4A-A0E5-84590DA1CA19}"/>
              </a:ext>
            </a:extLst>
          </p:cNvPr>
          <p:cNvSpPr txBox="1"/>
          <p:nvPr/>
        </p:nvSpPr>
        <p:spPr>
          <a:xfrm>
            <a:off x="7545828" y="4983722"/>
            <a:ext cx="3307499" cy="707886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Source address is </a:t>
            </a:r>
            <a:r>
              <a:rPr lang="en-US" sz="2000" b="1" dirty="0"/>
              <a:t>public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err="1"/>
              <a:t>Dest</a:t>
            </a:r>
            <a:r>
              <a:rPr lang="en-US" sz="2000" dirty="0"/>
              <a:t>. address is </a:t>
            </a:r>
            <a:r>
              <a:rPr lang="en-US" sz="2000" b="1" dirty="0">
                <a:solidFill>
                  <a:schemeClr val="accent2"/>
                </a:solidFill>
              </a:rPr>
              <a:t>private</a:t>
            </a:r>
          </a:p>
        </p:txBody>
      </p:sp>
    </p:spTree>
    <p:extLst>
      <p:ext uri="{BB962C8B-B14F-4D97-AF65-F5344CB8AC3E}">
        <p14:creationId xmlns:p14="http://schemas.microsoft.com/office/powerpoint/2010/main" val="39053684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Private versus public IP addresses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b="1" dirty="0">
                <a:solidFill>
                  <a:schemeClr val="accent6"/>
                </a:solidFill>
              </a:rPr>
              <a:t>Public IP addresses </a:t>
            </a:r>
            <a:r>
              <a:rPr lang="en-US" sz="3600" dirty="0"/>
              <a:t>specify locations on the Internet.</a:t>
            </a:r>
          </a:p>
          <a:p>
            <a:pPr lvl="1"/>
            <a:r>
              <a:rPr lang="en-US" sz="3200" dirty="0"/>
              <a:t>Internet is sometime called the </a:t>
            </a:r>
            <a:r>
              <a:rPr lang="en-US" sz="3200" i="1" dirty="0">
                <a:solidFill>
                  <a:schemeClr val="accent6"/>
                </a:solidFill>
              </a:rPr>
              <a:t>wide-area network (WAN)</a:t>
            </a:r>
          </a:p>
          <a:p>
            <a:pPr lvl="1"/>
            <a:r>
              <a:rPr lang="en-US" sz="3200" dirty="0" err="1"/>
              <a:t>Eg</a:t>
            </a:r>
            <a:r>
              <a:rPr lang="en-US" sz="3200" dirty="0"/>
              <a:t>: front-end servers, university campus, home router WAN</a:t>
            </a:r>
          </a:p>
          <a:p>
            <a:pPr lvl="1"/>
            <a:r>
              <a:rPr lang="en-US" sz="3200" dirty="0"/>
              <a:t>Only one machine has the public IP address </a:t>
            </a:r>
            <a:r>
              <a:rPr lang="hr-HR" sz="3200" dirty="0"/>
              <a:t>54.245.121.172</a:t>
            </a:r>
            <a:endParaRPr lang="en-US" sz="3200" dirty="0"/>
          </a:p>
          <a:p>
            <a:r>
              <a:rPr lang="en-US" sz="3600" b="1" dirty="0">
                <a:solidFill>
                  <a:schemeClr val="accent6"/>
                </a:solidFill>
              </a:rPr>
              <a:t>Private IP addresses </a:t>
            </a:r>
            <a:r>
              <a:rPr lang="en-US" sz="3600" dirty="0"/>
              <a:t>are meaningful only on a local network.</a:t>
            </a:r>
          </a:p>
          <a:p>
            <a:pPr lvl="1"/>
            <a:r>
              <a:rPr lang="en-US" sz="3200" dirty="0"/>
              <a:t>Called </a:t>
            </a:r>
            <a:r>
              <a:rPr lang="en-US" sz="3200" i="1" dirty="0">
                <a:solidFill>
                  <a:schemeClr val="accent6"/>
                </a:solidFill>
              </a:rPr>
              <a:t>local-area network (LAN)</a:t>
            </a:r>
          </a:p>
          <a:p>
            <a:pPr lvl="1"/>
            <a:r>
              <a:rPr lang="en-US" sz="3200" dirty="0" err="1"/>
              <a:t>Eg</a:t>
            </a:r>
            <a:r>
              <a:rPr lang="en-US" sz="3200" dirty="0"/>
              <a:t>.: home, office, back-end server</a:t>
            </a:r>
          </a:p>
          <a:p>
            <a:pPr lvl="1"/>
            <a:r>
              <a:rPr lang="en-US" sz="3200" i="1" dirty="0"/>
              <a:t>Usually</a:t>
            </a:r>
            <a:r>
              <a:rPr lang="en-US" sz="3200" dirty="0"/>
              <a:t> behind a NAT, to give hosts access to the Internet.</a:t>
            </a:r>
          </a:p>
          <a:p>
            <a:pPr lvl="1"/>
            <a:r>
              <a:rPr lang="en-US" sz="3200" dirty="0"/>
              <a:t>Always within: 10.0.0.0/8, 172.16.0.0/12, or 192.168.0.0/16</a:t>
            </a:r>
          </a:p>
          <a:p>
            <a:pPr lvl="1"/>
            <a:r>
              <a:rPr lang="en-US" sz="3200" dirty="0" err="1"/>
              <a:t>Eg.</a:t>
            </a:r>
            <a:r>
              <a:rPr lang="en-US" sz="3200" dirty="0"/>
              <a:t>, millions of machines have the </a:t>
            </a:r>
            <a:r>
              <a:rPr lang="en-US" sz="3200" i="1" dirty="0"/>
              <a:t>private</a:t>
            </a:r>
            <a:r>
              <a:rPr lang="en-US" sz="3200" dirty="0"/>
              <a:t> IP address 192.168.0.100</a:t>
            </a:r>
            <a:endParaRPr lang="en-US" sz="2800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5770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47"/>
          <p:cNvSpPr>
            <a:spLocks noGrp="1"/>
          </p:cNvSpPr>
          <p:nvPr>
            <p:ph type="title"/>
          </p:nvPr>
        </p:nvSpPr>
        <p:spPr>
          <a:xfrm>
            <a:off x="263684" y="43937"/>
            <a:ext cx="11639227" cy="883403"/>
          </a:xfrm>
        </p:spPr>
        <p:txBody>
          <a:bodyPr/>
          <a:lstStyle/>
          <a:p>
            <a:r>
              <a:rPr lang="en-US" dirty="0"/>
              <a:t>NAT high-level view</a:t>
            </a:r>
          </a:p>
        </p:txBody>
      </p:sp>
      <p:sp>
        <p:nvSpPr>
          <p:cNvPr id="49" name="Content Placeholder 48"/>
          <p:cNvSpPr>
            <a:spLocks noGrp="1"/>
          </p:cNvSpPr>
          <p:nvPr>
            <p:ph idx="1"/>
          </p:nvPr>
        </p:nvSpPr>
        <p:spPr>
          <a:xfrm>
            <a:off x="263471" y="1146875"/>
            <a:ext cx="3452987" cy="5594888"/>
          </a:xfrm>
        </p:spPr>
        <p:txBody>
          <a:bodyPr>
            <a:normAutofit lnSpcReduction="10000"/>
          </a:bodyPr>
          <a:lstStyle/>
          <a:p>
            <a:r>
              <a:rPr lang="en-US" dirty="0"/>
              <a:t>Local 10.0.0.0/24 subnet is not part of the public Internet.</a:t>
            </a:r>
          </a:p>
          <a:p>
            <a:r>
              <a:rPr lang="en-US" i="1" dirty="0"/>
              <a:t>Outgoing</a:t>
            </a:r>
            <a:r>
              <a:rPr lang="en-US" dirty="0"/>
              <a:t> packets can reach destination easily</a:t>
            </a:r>
          </a:p>
          <a:p>
            <a:r>
              <a:rPr lang="en-US" i="1" dirty="0"/>
              <a:t>Incoming</a:t>
            </a:r>
            <a:r>
              <a:rPr lang="en-US" dirty="0"/>
              <a:t> packets must somehow be routed to the correct local machine.  How?</a:t>
            </a:r>
          </a:p>
        </p:txBody>
      </p:sp>
      <p:sp>
        <p:nvSpPr>
          <p:cNvPr id="4" name="Freeform 80"/>
          <p:cNvSpPr>
            <a:spLocks/>
          </p:cNvSpPr>
          <p:nvPr/>
        </p:nvSpPr>
        <p:spPr bwMode="auto">
          <a:xfrm>
            <a:off x="7658098" y="1584941"/>
            <a:ext cx="3738563" cy="2697162"/>
          </a:xfrm>
          <a:custGeom>
            <a:avLst/>
            <a:gdLst>
              <a:gd name="T0" fmla="*/ 2147483647 w 2355"/>
              <a:gd name="T1" fmla="*/ 2147483647 h 1699"/>
              <a:gd name="T2" fmla="*/ 2147483647 w 2355"/>
              <a:gd name="T3" fmla="*/ 2147483647 h 1699"/>
              <a:gd name="T4" fmla="*/ 2147483647 w 2355"/>
              <a:gd name="T5" fmla="*/ 2147483647 h 1699"/>
              <a:gd name="T6" fmla="*/ 2147483647 w 2355"/>
              <a:gd name="T7" fmla="*/ 2147483647 h 1699"/>
              <a:gd name="T8" fmla="*/ 2147483647 w 2355"/>
              <a:gd name="T9" fmla="*/ 2147483647 h 1699"/>
              <a:gd name="T10" fmla="*/ 2147483647 w 2355"/>
              <a:gd name="T11" fmla="*/ 2147483647 h 1699"/>
              <a:gd name="T12" fmla="*/ 2147483647 w 2355"/>
              <a:gd name="T13" fmla="*/ 2147483647 h 1699"/>
              <a:gd name="T14" fmla="*/ 2147483647 w 2355"/>
              <a:gd name="T15" fmla="*/ 2147483647 h 1699"/>
              <a:gd name="T16" fmla="*/ 2147483647 w 2355"/>
              <a:gd name="T17" fmla="*/ 2147483647 h 1699"/>
              <a:gd name="T18" fmla="*/ 2147483647 w 2355"/>
              <a:gd name="T19" fmla="*/ 2147483647 h 1699"/>
              <a:gd name="T20" fmla="*/ 2147483647 w 2355"/>
              <a:gd name="T21" fmla="*/ 2147483647 h 1699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355"/>
              <a:gd name="T34" fmla="*/ 0 h 1699"/>
              <a:gd name="T35" fmla="*/ 2355 w 2355"/>
              <a:gd name="T36" fmla="*/ 1699 h 1699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355" h="1699">
                <a:moveTo>
                  <a:pt x="349" y="761"/>
                </a:moveTo>
                <a:cubicBezTo>
                  <a:pt x="587" y="729"/>
                  <a:pt x="1414" y="820"/>
                  <a:pt x="1651" y="732"/>
                </a:cubicBezTo>
                <a:cubicBezTo>
                  <a:pt x="1888" y="644"/>
                  <a:pt x="1710" y="351"/>
                  <a:pt x="1773" y="230"/>
                </a:cubicBezTo>
                <a:cubicBezTo>
                  <a:pt x="1836" y="109"/>
                  <a:pt x="1947" y="16"/>
                  <a:pt x="2029" y="8"/>
                </a:cubicBezTo>
                <a:cubicBezTo>
                  <a:pt x="2111" y="0"/>
                  <a:pt x="2213" y="27"/>
                  <a:pt x="2267" y="183"/>
                </a:cubicBezTo>
                <a:cubicBezTo>
                  <a:pt x="2321" y="339"/>
                  <a:pt x="2355" y="707"/>
                  <a:pt x="2355" y="942"/>
                </a:cubicBezTo>
                <a:cubicBezTo>
                  <a:pt x="2355" y="1177"/>
                  <a:pt x="2353" y="1485"/>
                  <a:pt x="2267" y="1592"/>
                </a:cubicBezTo>
                <a:cubicBezTo>
                  <a:pt x="2181" y="1699"/>
                  <a:pt x="1939" y="1680"/>
                  <a:pt x="1840" y="1586"/>
                </a:cubicBezTo>
                <a:cubicBezTo>
                  <a:pt x="1741" y="1492"/>
                  <a:pt x="1940" y="1135"/>
                  <a:pt x="1670" y="1025"/>
                </a:cubicBezTo>
                <a:cubicBezTo>
                  <a:pt x="1400" y="915"/>
                  <a:pt x="440" y="967"/>
                  <a:pt x="220" y="923"/>
                </a:cubicBezTo>
                <a:cubicBezTo>
                  <a:pt x="0" y="879"/>
                  <a:pt x="127" y="795"/>
                  <a:pt x="349" y="761"/>
                </a:cubicBezTo>
                <a:close/>
              </a:path>
            </a:pathLst>
          </a:custGeom>
          <a:solidFill>
            <a:srgbClr val="66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3481752" y="2292966"/>
            <a:ext cx="3849688" cy="1425575"/>
          </a:xfrm>
          <a:custGeom>
            <a:avLst/>
            <a:gdLst>
              <a:gd name="T0" fmla="*/ 2147483647 w 2425"/>
              <a:gd name="T1" fmla="*/ 2147483647 h 898"/>
              <a:gd name="T2" fmla="*/ 2147483647 w 2425"/>
              <a:gd name="T3" fmla="*/ 2147483647 h 898"/>
              <a:gd name="T4" fmla="*/ 2147483647 w 2425"/>
              <a:gd name="T5" fmla="*/ 2147483647 h 898"/>
              <a:gd name="T6" fmla="*/ 2147483647 w 2425"/>
              <a:gd name="T7" fmla="*/ 2147483647 h 898"/>
              <a:gd name="T8" fmla="*/ 2147483647 w 2425"/>
              <a:gd name="T9" fmla="*/ 2147483647 h 898"/>
              <a:gd name="T10" fmla="*/ 2147483647 w 2425"/>
              <a:gd name="T11" fmla="*/ 2147483647 h 898"/>
              <a:gd name="T12" fmla="*/ 2147483647 w 2425"/>
              <a:gd name="T13" fmla="*/ 2147483647 h 898"/>
              <a:gd name="T14" fmla="*/ 2147483647 w 2425"/>
              <a:gd name="T15" fmla="*/ 2147483647 h 89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425"/>
              <a:gd name="T25" fmla="*/ 0 h 898"/>
              <a:gd name="T26" fmla="*/ 2425 w 2425"/>
              <a:gd name="T27" fmla="*/ 898 h 89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425" h="898">
                <a:moveTo>
                  <a:pt x="2056" y="289"/>
                </a:moveTo>
                <a:cubicBezTo>
                  <a:pt x="1826" y="223"/>
                  <a:pt x="1133" y="113"/>
                  <a:pt x="810" y="75"/>
                </a:cubicBezTo>
                <a:cubicBezTo>
                  <a:pt x="487" y="37"/>
                  <a:pt x="230" y="0"/>
                  <a:pt x="115" y="60"/>
                </a:cubicBezTo>
                <a:cubicBezTo>
                  <a:pt x="0" y="120"/>
                  <a:pt x="121" y="301"/>
                  <a:pt x="121" y="433"/>
                </a:cubicBezTo>
                <a:cubicBezTo>
                  <a:pt x="121" y="565"/>
                  <a:pt x="25" y="802"/>
                  <a:pt x="115" y="850"/>
                </a:cubicBezTo>
                <a:cubicBezTo>
                  <a:pt x="205" y="898"/>
                  <a:pt x="316" y="784"/>
                  <a:pt x="662" y="721"/>
                </a:cubicBezTo>
                <a:cubicBezTo>
                  <a:pt x="1008" y="658"/>
                  <a:pt x="1961" y="544"/>
                  <a:pt x="2193" y="472"/>
                </a:cubicBezTo>
                <a:cubicBezTo>
                  <a:pt x="2425" y="400"/>
                  <a:pt x="2292" y="327"/>
                  <a:pt x="2056" y="289"/>
                </a:cubicBezTo>
                <a:close/>
              </a:path>
            </a:pathLst>
          </a:custGeom>
          <a:gradFill rotWithShape="1">
            <a:gsLst>
              <a:gs pos="0">
                <a:srgbClr val="FFFFFF">
                  <a:alpha val="98000"/>
                </a:srgbClr>
              </a:gs>
              <a:gs pos="100000">
                <a:srgbClr val="66CC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Line 8"/>
          <p:cNvSpPr>
            <a:spLocks noChangeShapeType="1"/>
          </p:cNvSpPr>
          <p:nvPr/>
        </p:nvSpPr>
        <p:spPr bwMode="auto">
          <a:xfrm flipV="1">
            <a:off x="7772398" y="2896216"/>
            <a:ext cx="1214438" cy="11112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 sz="2000"/>
          </a:p>
        </p:txBody>
      </p:sp>
      <p:sp>
        <p:nvSpPr>
          <p:cNvPr id="7" name="Line 9"/>
          <p:cNvSpPr>
            <a:spLocks noChangeShapeType="1"/>
          </p:cNvSpPr>
          <p:nvPr/>
        </p:nvSpPr>
        <p:spPr bwMode="auto">
          <a:xfrm flipH="1">
            <a:off x="10515598" y="2947016"/>
            <a:ext cx="300038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 sz="2000"/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>
            <a:off x="10612436" y="2159616"/>
            <a:ext cx="133350" cy="63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 sz="2000"/>
          </a:p>
        </p:txBody>
      </p:sp>
      <p:sp>
        <p:nvSpPr>
          <p:cNvPr id="9" name="Line 11"/>
          <p:cNvSpPr>
            <a:spLocks noChangeShapeType="1"/>
          </p:cNvSpPr>
          <p:nvPr/>
        </p:nvSpPr>
        <p:spPr bwMode="auto">
          <a:xfrm flipV="1">
            <a:off x="10618786" y="3664566"/>
            <a:ext cx="171450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 sz="2000"/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11237911" y="1889741"/>
            <a:ext cx="8835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en-US" sz="1800">
                <a:latin typeface="+mn-lt"/>
              </a:rPr>
              <a:t>10.0.0.1</a:t>
            </a:r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11364911" y="2658091"/>
            <a:ext cx="8835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en-US" sz="1800">
                <a:latin typeface="+mn-lt"/>
              </a:rPr>
              <a:t>10.0.0.2</a:t>
            </a: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11315698" y="3464541"/>
            <a:ext cx="8835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en-US" sz="1800">
                <a:latin typeface="+mn-lt"/>
              </a:rPr>
              <a:t>10.0.0.3</a:t>
            </a:r>
          </a:p>
        </p:txBody>
      </p:sp>
      <p:sp>
        <p:nvSpPr>
          <p:cNvPr id="13" name="Text Box 15"/>
          <p:cNvSpPr txBox="1">
            <a:spLocks noChangeArrowheads="1"/>
          </p:cNvSpPr>
          <p:nvPr/>
        </p:nvSpPr>
        <p:spPr bwMode="auto">
          <a:xfrm>
            <a:off x="7856998" y="2380278"/>
            <a:ext cx="8835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en-US" sz="1800">
                <a:latin typeface="+mn-lt"/>
              </a:rPr>
              <a:t>10.0.0.4</a:t>
            </a:r>
          </a:p>
        </p:txBody>
      </p:sp>
      <p:sp>
        <p:nvSpPr>
          <p:cNvPr id="14" name="Line 16"/>
          <p:cNvSpPr>
            <a:spLocks noChangeShapeType="1"/>
          </p:cNvSpPr>
          <p:nvPr/>
        </p:nvSpPr>
        <p:spPr bwMode="auto">
          <a:xfrm flipH="1">
            <a:off x="7980823" y="2658091"/>
            <a:ext cx="85725" cy="1285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 sz="2000"/>
          </a:p>
        </p:txBody>
      </p:sp>
      <p:sp>
        <p:nvSpPr>
          <p:cNvPr id="15" name="Text Box 17"/>
          <p:cNvSpPr txBox="1">
            <a:spLocks noChangeArrowheads="1"/>
          </p:cNvSpPr>
          <p:nvPr/>
        </p:nvSpPr>
        <p:spPr bwMode="auto">
          <a:xfrm>
            <a:off x="5829298" y="3037503"/>
            <a:ext cx="121058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en-US" sz="1800">
                <a:latin typeface="+mn-lt"/>
              </a:rPr>
              <a:t>138.76.29.7</a:t>
            </a:r>
          </a:p>
        </p:txBody>
      </p:sp>
      <p:sp>
        <p:nvSpPr>
          <p:cNvPr id="16" name="Line 18"/>
          <p:cNvSpPr>
            <a:spLocks noChangeShapeType="1"/>
          </p:cNvSpPr>
          <p:nvPr/>
        </p:nvSpPr>
        <p:spPr bwMode="auto">
          <a:xfrm flipH="1">
            <a:off x="7007223" y="2985116"/>
            <a:ext cx="85725" cy="128587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 sz="2000"/>
          </a:p>
        </p:txBody>
      </p:sp>
      <p:sp>
        <p:nvSpPr>
          <p:cNvPr id="17" name="Line 79"/>
          <p:cNvSpPr>
            <a:spLocks noChangeShapeType="1"/>
          </p:cNvSpPr>
          <p:nvPr/>
        </p:nvSpPr>
        <p:spPr bwMode="auto">
          <a:xfrm>
            <a:off x="4211636" y="2935903"/>
            <a:ext cx="3025775" cy="635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 sz="2000"/>
          </a:p>
        </p:txBody>
      </p:sp>
      <p:sp>
        <p:nvSpPr>
          <p:cNvPr id="18" name="Text Box 81"/>
          <p:cNvSpPr txBox="1">
            <a:spLocks noChangeArrowheads="1"/>
          </p:cNvSpPr>
          <p:nvPr/>
        </p:nvSpPr>
        <p:spPr bwMode="auto">
          <a:xfrm>
            <a:off x="8250509" y="1388091"/>
            <a:ext cx="2221955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n-US" altLang="en-US" sz="2000" dirty="0">
                <a:latin typeface="+mn-lt"/>
              </a:rPr>
              <a:t>local network</a:t>
            </a:r>
          </a:p>
          <a:p>
            <a:pPr algn="ctr"/>
            <a:r>
              <a:rPr lang="en-US" altLang="en-US" sz="2000" dirty="0">
                <a:latin typeface="+mn-lt"/>
              </a:rPr>
              <a:t>(e.g., home network)</a:t>
            </a:r>
          </a:p>
          <a:p>
            <a:pPr algn="ctr"/>
            <a:r>
              <a:rPr lang="en-US" altLang="en-US" sz="2000" dirty="0">
                <a:latin typeface="+mn-lt"/>
              </a:rPr>
              <a:t>10.0.0/24</a:t>
            </a:r>
          </a:p>
        </p:txBody>
      </p:sp>
      <p:sp>
        <p:nvSpPr>
          <p:cNvPr id="19" name="Line 82"/>
          <p:cNvSpPr>
            <a:spLocks noChangeShapeType="1"/>
          </p:cNvSpPr>
          <p:nvPr/>
        </p:nvSpPr>
        <p:spPr bwMode="auto">
          <a:xfrm>
            <a:off x="10490198" y="1613516"/>
            <a:ext cx="13858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 sz="2000"/>
          </a:p>
        </p:txBody>
      </p:sp>
      <p:sp>
        <p:nvSpPr>
          <p:cNvPr id="20" name="Line 83"/>
          <p:cNvSpPr>
            <a:spLocks noChangeShapeType="1"/>
          </p:cNvSpPr>
          <p:nvPr/>
        </p:nvSpPr>
        <p:spPr bwMode="auto">
          <a:xfrm>
            <a:off x="7583640" y="1473816"/>
            <a:ext cx="0" cy="10810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 sz="2000"/>
          </a:p>
        </p:txBody>
      </p:sp>
      <p:sp>
        <p:nvSpPr>
          <p:cNvPr id="21" name="Line 84"/>
          <p:cNvSpPr>
            <a:spLocks noChangeShapeType="1"/>
          </p:cNvSpPr>
          <p:nvPr/>
        </p:nvSpPr>
        <p:spPr bwMode="auto">
          <a:xfrm flipH="1" flipV="1">
            <a:off x="7678736" y="1600816"/>
            <a:ext cx="898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 sz="2000"/>
          </a:p>
        </p:txBody>
      </p:sp>
      <p:sp>
        <p:nvSpPr>
          <p:cNvPr id="22" name="Line 86"/>
          <p:cNvSpPr>
            <a:spLocks noChangeShapeType="1"/>
          </p:cNvSpPr>
          <p:nvPr/>
        </p:nvSpPr>
        <p:spPr bwMode="auto">
          <a:xfrm>
            <a:off x="6083298" y="1613516"/>
            <a:ext cx="138588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 sz="2000"/>
          </a:p>
        </p:txBody>
      </p:sp>
      <p:sp>
        <p:nvSpPr>
          <p:cNvPr id="23" name="Line 87"/>
          <p:cNvSpPr>
            <a:spLocks noChangeShapeType="1"/>
          </p:cNvSpPr>
          <p:nvPr/>
        </p:nvSpPr>
        <p:spPr bwMode="auto">
          <a:xfrm flipH="1" flipV="1">
            <a:off x="4271961" y="1600816"/>
            <a:ext cx="8985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 sz="2000"/>
          </a:p>
        </p:txBody>
      </p:sp>
      <p:sp>
        <p:nvSpPr>
          <p:cNvPr id="24" name="Text Box 88"/>
          <p:cNvSpPr txBox="1">
            <a:spLocks noChangeArrowheads="1"/>
          </p:cNvSpPr>
          <p:nvPr/>
        </p:nvSpPr>
        <p:spPr bwMode="auto">
          <a:xfrm>
            <a:off x="5141547" y="1375391"/>
            <a:ext cx="994503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n-US" altLang="en-US" sz="2000">
                <a:latin typeface="+mn-lt"/>
              </a:rPr>
              <a:t>rest of</a:t>
            </a:r>
          </a:p>
          <a:p>
            <a:pPr algn="ctr"/>
            <a:r>
              <a:rPr lang="en-US" altLang="en-US" sz="2000">
                <a:latin typeface="+mn-lt"/>
              </a:rPr>
              <a:t>Internet</a:t>
            </a:r>
          </a:p>
        </p:txBody>
      </p:sp>
      <p:sp>
        <p:nvSpPr>
          <p:cNvPr id="25" name="Text Box 90"/>
          <p:cNvSpPr txBox="1">
            <a:spLocks noChangeArrowheads="1"/>
          </p:cNvSpPr>
          <p:nvPr/>
        </p:nvSpPr>
        <p:spPr bwMode="auto">
          <a:xfrm>
            <a:off x="7766048" y="4455141"/>
            <a:ext cx="3852080" cy="1355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lnSpc>
                <a:spcPct val="85000"/>
              </a:lnSpc>
            </a:pPr>
            <a:r>
              <a:rPr lang="en-US" altLang="en-US" dirty="0">
                <a:latin typeface="+mn-lt"/>
              </a:rPr>
              <a:t>datagrams with source or </a:t>
            </a:r>
          </a:p>
          <a:p>
            <a:pPr>
              <a:lnSpc>
                <a:spcPct val="85000"/>
              </a:lnSpc>
            </a:pPr>
            <a:r>
              <a:rPr lang="en-US" altLang="en-US" dirty="0">
                <a:latin typeface="+mn-lt"/>
              </a:rPr>
              <a:t>destination in this network</a:t>
            </a:r>
          </a:p>
          <a:p>
            <a:pPr>
              <a:lnSpc>
                <a:spcPct val="85000"/>
              </a:lnSpc>
            </a:pPr>
            <a:r>
              <a:rPr lang="en-US" altLang="en-US" dirty="0">
                <a:latin typeface="+mn-lt"/>
              </a:rPr>
              <a:t>have a 10.0.0.0/24 address for </a:t>
            </a:r>
          </a:p>
          <a:p>
            <a:pPr>
              <a:lnSpc>
                <a:spcPct val="85000"/>
              </a:lnSpc>
            </a:pPr>
            <a:r>
              <a:rPr lang="en-US" altLang="en-US" dirty="0">
                <a:latin typeface="+mn-lt"/>
              </a:rPr>
              <a:t>source, destination (as usual)</a:t>
            </a:r>
          </a:p>
        </p:txBody>
      </p:sp>
      <p:sp>
        <p:nvSpPr>
          <p:cNvPr id="26" name="Text Box 92"/>
          <p:cNvSpPr txBox="1">
            <a:spLocks noChangeArrowheads="1"/>
          </p:cNvSpPr>
          <p:nvPr/>
        </p:nvSpPr>
        <p:spPr bwMode="auto">
          <a:xfrm>
            <a:off x="3775073" y="4459903"/>
            <a:ext cx="3684588" cy="198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r">
              <a:lnSpc>
                <a:spcPct val="85000"/>
              </a:lnSpc>
            </a:pPr>
            <a:r>
              <a:rPr lang="en-US" altLang="en-US" i="1" dirty="0">
                <a:solidFill>
                  <a:srgbClr val="CC0000"/>
                </a:solidFill>
                <a:latin typeface="+mn-lt"/>
              </a:rPr>
              <a:t>all</a:t>
            </a:r>
            <a:r>
              <a:rPr lang="en-US" altLang="en-US" dirty="0">
                <a:solidFill>
                  <a:srgbClr val="CC0000"/>
                </a:solidFill>
                <a:latin typeface="+mn-lt"/>
              </a:rPr>
              <a:t> </a:t>
            </a:r>
            <a:r>
              <a:rPr lang="en-US" altLang="en-US" dirty="0">
                <a:latin typeface="+mn-lt"/>
              </a:rPr>
              <a:t>datagrams </a:t>
            </a:r>
            <a:r>
              <a:rPr lang="en-US" altLang="en-US" i="1" dirty="0">
                <a:solidFill>
                  <a:srgbClr val="CC0000"/>
                </a:solidFill>
                <a:latin typeface="+mn-lt"/>
              </a:rPr>
              <a:t>leaving</a:t>
            </a:r>
            <a:r>
              <a:rPr lang="en-US" altLang="en-US" dirty="0">
                <a:latin typeface="+mn-lt"/>
              </a:rPr>
              <a:t> local</a:t>
            </a:r>
          </a:p>
          <a:p>
            <a:pPr algn="r">
              <a:lnSpc>
                <a:spcPct val="85000"/>
              </a:lnSpc>
            </a:pPr>
            <a:r>
              <a:rPr lang="en-US" altLang="en-US" dirty="0">
                <a:latin typeface="+mn-lt"/>
              </a:rPr>
              <a:t>network have </a:t>
            </a:r>
            <a:r>
              <a:rPr lang="en-US" altLang="en-US" i="1" dirty="0">
                <a:solidFill>
                  <a:srgbClr val="CC0000"/>
                </a:solidFill>
                <a:latin typeface="+mn-lt"/>
              </a:rPr>
              <a:t>same</a:t>
            </a:r>
            <a:r>
              <a:rPr lang="en-US" altLang="en-US" dirty="0">
                <a:latin typeface="+mn-lt"/>
              </a:rPr>
              <a:t> single source NAT IP address: 138.76.29.7, different source port numbers for different local machines</a:t>
            </a:r>
          </a:p>
        </p:txBody>
      </p:sp>
      <p:sp>
        <p:nvSpPr>
          <p:cNvPr id="27" name="Line 96"/>
          <p:cNvSpPr>
            <a:spLocks noChangeShapeType="1"/>
          </p:cNvSpPr>
          <p:nvPr/>
        </p:nvSpPr>
        <p:spPr bwMode="auto">
          <a:xfrm flipV="1">
            <a:off x="8323261" y="3058141"/>
            <a:ext cx="668337" cy="1427162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 sz="2000"/>
          </a:p>
        </p:txBody>
      </p:sp>
      <p:sp>
        <p:nvSpPr>
          <p:cNvPr id="28" name="Line 97"/>
          <p:cNvSpPr>
            <a:spLocks noChangeShapeType="1"/>
          </p:cNvSpPr>
          <p:nvPr/>
        </p:nvSpPr>
        <p:spPr bwMode="auto">
          <a:xfrm flipV="1">
            <a:off x="6211886" y="3021628"/>
            <a:ext cx="668337" cy="1427163"/>
          </a:xfrm>
          <a:prstGeom prst="line">
            <a:avLst/>
          </a:prstGeom>
          <a:noFill/>
          <a:ln w="9525">
            <a:solidFill>
              <a:srgbClr val="CC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 sz="2000"/>
          </a:p>
        </p:txBody>
      </p:sp>
      <p:grpSp>
        <p:nvGrpSpPr>
          <p:cNvPr id="29" name="Group 98"/>
          <p:cNvGrpSpPr>
            <a:grpSpLocks/>
          </p:cNvGrpSpPr>
          <p:nvPr/>
        </p:nvGrpSpPr>
        <p:grpSpPr bwMode="auto">
          <a:xfrm>
            <a:off x="7138986" y="2772391"/>
            <a:ext cx="900112" cy="347662"/>
            <a:chOff x="4396" y="1245"/>
            <a:chExt cx="672" cy="248"/>
          </a:xfrm>
        </p:grpSpPr>
        <p:sp>
          <p:nvSpPr>
            <p:cNvPr id="30" name="Oval 407"/>
            <p:cNvSpPr>
              <a:spLocks noChangeArrowheads="1"/>
            </p:cNvSpPr>
            <p:nvPr/>
          </p:nvSpPr>
          <p:spPr bwMode="auto">
            <a:xfrm>
              <a:off x="4399" y="1355"/>
              <a:ext cx="666" cy="138"/>
            </a:xfrm>
            <a:prstGeom prst="ellipse">
              <a:avLst/>
            </a:prstGeom>
            <a:gradFill rotWithShape="1">
              <a:gsLst>
                <a:gs pos="0">
                  <a:srgbClr val="CCCCFF"/>
                </a:gs>
                <a:gs pos="100000">
                  <a:srgbClr val="FFFFFF"/>
                </a:gs>
              </a:gsLst>
              <a:lin ang="0" scaled="1"/>
            </a:gra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endParaRPr lang="en-US" altLang="en-US" sz="2800">
                <a:latin typeface="+mn-lt"/>
              </a:endParaRPr>
            </a:p>
          </p:txBody>
        </p:sp>
        <p:sp>
          <p:nvSpPr>
            <p:cNvPr id="31" name="Rectangle 410"/>
            <p:cNvSpPr>
              <a:spLocks noChangeArrowheads="1"/>
            </p:cNvSpPr>
            <p:nvPr/>
          </p:nvSpPr>
          <p:spPr bwMode="auto">
            <a:xfrm>
              <a:off x="4399" y="1339"/>
              <a:ext cx="669" cy="86"/>
            </a:xfrm>
            <a:prstGeom prst="rect">
              <a:avLst/>
            </a:prstGeom>
            <a:gradFill rotWithShape="1">
              <a:gsLst>
                <a:gs pos="0">
                  <a:srgbClr val="CCCCFF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endParaRPr lang="en-US" altLang="en-US" sz="2800">
                <a:latin typeface="+mn-lt"/>
              </a:endParaRPr>
            </a:p>
          </p:txBody>
        </p:sp>
        <p:sp>
          <p:nvSpPr>
            <p:cNvPr id="32" name="Oval 411"/>
            <p:cNvSpPr>
              <a:spLocks noChangeArrowheads="1"/>
            </p:cNvSpPr>
            <p:nvPr/>
          </p:nvSpPr>
          <p:spPr bwMode="auto">
            <a:xfrm>
              <a:off x="4396" y="1245"/>
              <a:ext cx="667" cy="162"/>
            </a:xfrm>
            <a:prstGeom prst="ellipse">
              <a:avLst/>
            </a:prstGeom>
            <a:gradFill rotWithShape="1">
              <a:gsLst>
                <a:gs pos="0">
                  <a:srgbClr val="CCCCFF"/>
                </a:gs>
                <a:gs pos="100000">
                  <a:srgbClr val="FFFFFF"/>
                </a:gs>
              </a:gsLst>
              <a:lin ang="0" scaled="1"/>
            </a:gra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endParaRPr lang="en-US" altLang="en-US" sz="2800">
                <a:latin typeface="+mn-lt"/>
              </a:endParaRPr>
            </a:p>
          </p:txBody>
        </p:sp>
        <p:grpSp>
          <p:nvGrpSpPr>
            <p:cNvPr id="33" name="Group 102"/>
            <p:cNvGrpSpPr>
              <a:grpSpLocks/>
            </p:cNvGrpSpPr>
            <p:nvPr/>
          </p:nvGrpSpPr>
          <p:grpSpPr bwMode="auto">
            <a:xfrm>
              <a:off x="4530" y="1287"/>
              <a:ext cx="377" cy="75"/>
              <a:chOff x="2468" y="1332"/>
              <a:chExt cx="310" cy="60"/>
            </a:xfrm>
          </p:grpSpPr>
          <p:sp>
            <p:nvSpPr>
              <p:cNvPr id="36" name="Freeform 103"/>
              <p:cNvSpPr>
                <a:spLocks/>
              </p:cNvSpPr>
              <p:nvPr/>
            </p:nvSpPr>
            <p:spPr bwMode="auto">
              <a:xfrm>
                <a:off x="2468" y="1332"/>
                <a:ext cx="310" cy="60"/>
              </a:xfrm>
              <a:custGeom>
                <a:avLst/>
                <a:gdLst>
                  <a:gd name="T0" fmla="*/ 0 w 310"/>
                  <a:gd name="T1" fmla="*/ 60 h 60"/>
                  <a:gd name="T2" fmla="*/ 96 w 310"/>
                  <a:gd name="T3" fmla="*/ 60 h 60"/>
                  <a:gd name="T4" fmla="*/ 192 w 310"/>
                  <a:gd name="T5" fmla="*/ 0 h 60"/>
                  <a:gd name="T6" fmla="*/ 310 w 310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0"/>
                  <a:gd name="T13" fmla="*/ 0 h 60"/>
                  <a:gd name="T14" fmla="*/ 310 w 310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0" h="60">
                    <a:moveTo>
                      <a:pt x="0" y="60"/>
                    </a:moveTo>
                    <a:lnTo>
                      <a:pt x="96" y="60"/>
                    </a:lnTo>
                    <a:lnTo>
                      <a:pt x="192" y="0"/>
                    </a:lnTo>
                    <a:lnTo>
                      <a:pt x="310" y="0"/>
                    </a:lnTo>
                  </a:path>
                </a:pathLst>
              </a:custGeom>
              <a:noFill/>
              <a:ln w="28575" cmpd="sng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37" name="Freeform 104"/>
              <p:cNvSpPr>
                <a:spLocks/>
              </p:cNvSpPr>
              <p:nvPr/>
            </p:nvSpPr>
            <p:spPr bwMode="auto">
              <a:xfrm>
                <a:off x="2482" y="1332"/>
                <a:ext cx="282" cy="60"/>
              </a:xfrm>
              <a:custGeom>
                <a:avLst/>
                <a:gdLst>
                  <a:gd name="T0" fmla="*/ 0 w 282"/>
                  <a:gd name="T1" fmla="*/ 0 h 60"/>
                  <a:gd name="T2" fmla="*/ 96 w 282"/>
                  <a:gd name="T3" fmla="*/ 0 h 60"/>
                  <a:gd name="T4" fmla="*/ 192 w 282"/>
                  <a:gd name="T5" fmla="*/ 60 h 60"/>
                  <a:gd name="T6" fmla="*/ 282 w 282"/>
                  <a:gd name="T7" fmla="*/ 6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2"/>
                  <a:gd name="T13" fmla="*/ 0 h 60"/>
                  <a:gd name="T14" fmla="*/ 282 w 282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2" h="60">
                    <a:moveTo>
                      <a:pt x="0" y="0"/>
                    </a:moveTo>
                    <a:lnTo>
                      <a:pt x="96" y="0"/>
                    </a:lnTo>
                    <a:lnTo>
                      <a:pt x="192" y="60"/>
                    </a:lnTo>
                    <a:lnTo>
                      <a:pt x="282" y="60"/>
                    </a:lnTo>
                  </a:path>
                </a:pathLst>
              </a:custGeom>
              <a:noFill/>
              <a:ln w="28575" cmpd="sng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</p:grpSp>
        <p:sp>
          <p:nvSpPr>
            <p:cNvPr id="34" name="Line 105"/>
            <p:cNvSpPr>
              <a:spLocks noChangeShapeType="1"/>
            </p:cNvSpPr>
            <p:nvPr/>
          </p:nvSpPr>
          <p:spPr bwMode="auto">
            <a:xfrm>
              <a:off x="4400" y="1321"/>
              <a:ext cx="0" cy="109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35" name="Line 106"/>
            <p:cNvSpPr>
              <a:spLocks noChangeShapeType="1"/>
            </p:cNvSpPr>
            <p:nvPr/>
          </p:nvSpPr>
          <p:spPr bwMode="auto">
            <a:xfrm>
              <a:off x="5063" y="1327"/>
              <a:ext cx="0" cy="106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2000"/>
            </a:p>
          </p:txBody>
        </p:sp>
      </p:grpSp>
      <p:grpSp>
        <p:nvGrpSpPr>
          <p:cNvPr id="38" name="Group 107"/>
          <p:cNvGrpSpPr>
            <a:grpSpLocks/>
          </p:cNvGrpSpPr>
          <p:nvPr/>
        </p:nvGrpSpPr>
        <p:grpSpPr bwMode="auto">
          <a:xfrm flipH="1">
            <a:off x="10712448" y="1953241"/>
            <a:ext cx="641350" cy="558800"/>
            <a:chOff x="-44" y="1473"/>
            <a:chExt cx="981" cy="1105"/>
          </a:xfrm>
        </p:grpSpPr>
        <p:pic>
          <p:nvPicPr>
            <p:cNvPr id="39" name="Picture 108" descr="desktop_computer_stylized_medium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-44" y="1473"/>
              <a:ext cx="981" cy="1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0" name="Freeform 109"/>
            <p:cNvSpPr>
              <a:spLocks/>
            </p:cNvSpPr>
            <p:nvPr/>
          </p:nvSpPr>
          <p:spPr bwMode="auto">
            <a:xfrm flipH="1">
              <a:off x="374" y="1579"/>
              <a:ext cx="477" cy="506"/>
            </a:xfrm>
            <a:custGeom>
              <a:avLst/>
              <a:gdLst>
                <a:gd name="T0" fmla="*/ 0 w 356"/>
                <a:gd name="T1" fmla="*/ 0 h 368"/>
                <a:gd name="T2" fmla="*/ 4176 w 356"/>
                <a:gd name="T3" fmla="*/ 248 h 368"/>
                <a:gd name="T4" fmla="*/ 4954 w 356"/>
                <a:gd name="T5" fmla="*/ 5173 h 368"/>
                <a:gd name="T6" fmla="*/ 1092 w 356"/>
                <a:gd name="T7" fmla="*/ 6469 h 368"/>
                <a:gd name="T8" fmla="*/ 0 w 356"/>
                <a:gd name="T9" fmla="*/ 0 h 3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6"/>
                <a:gd name="T16" fmla="*/ 0 h 368"/>
                <a:gd name="T17" fmla="*/ 356 w 356"/>
                <a:gd name="T18" fmla="*/ 368 h 3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6" h="368">
                  <a:moveTo>
                    <a:pt x="0" y="0"/>
                  </a:moveTo>
                  <a:lnTo>
                    <a:pt x="300" y="14"/>
                  </a:lnTo>
                  <a:lnTo>
                    <a:pt x="356" y="294"/>
                  </a:lnTo>
                  <a:lnTo>
                    <a:pt x="78" y="368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99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 wrap="none"/>
            <a:lstStyle/>
            <a:p>
              <a:endParaRPr lang="en-US" sz="2000"/>
            </a:p>
          </p:txBody>
        </p:sp>
      </p:grpSp>
      <p:grpSp>
        <p:nvGrpSpPr>
          <p:cNvPr id="41" name="Group 110"/>
          <p:cNvGrpSpPr>
            <a:grpSpLocks/>
          </p:cNvGrpSpPr>
          <p:nvPr/>
        </p:nvGrpSpPr>
        <p:grpSpPr bwMode="auto">
          <a:xfrm flipH="1">
            <a:off x="10752136" y="2629516"/>
            <a:ext cx="641350" cy="558800"/>
            <a:chOff x="-44" y="1473"/>
            <a:chExt cx="981" cy="1105"/>
          </a:xfrm>
        </p:grpSpPr>
        <p:pic>
          <p:nvPicPr>
            <p:cNvPr id="42" name="Picture 111" descr="desktop_computer_stylized_medium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-44" y="1473"/>
              <a:ext cx="981" cy="1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3" name="Freeform 112"/>
            <p:cNvSpPr>
              <a:spLocks/>
            </p:cNvSpPr>
            <p:nvPr/>
          </p:nvSpPr>
          <p:spPr bwMode="auto">
            <a:xfrm flipH="1">
              <a:off x="374" y="1579"/>
              <a:ext cx="477" cy="506"/>
            </a:xfrm>
            <a:custGeom>
              <a:avLst/>
              <a:gdLst>
                <a:gd name="T0" fmla="*/ 0 w 356"/>
                <a:gd name="T1" fmla="*/ 0 h 368"/>
                <a:gd name="T2" fmla="*/ 4176 w 356"/>
                <a:gd name="T3" fmla="*/ 248 h 368"/>
                <a:gd name="T4" fmla="*/ 4954 w 356"/>
                <a:gd name="T5" fmla="*/ 5173 h 368"/>
                <a:gd name="T6" fmla="*/ 1092 w 356"/>
                <a:gd name="T7" fmla="*/ 6469 h 368"/>
                <a:gd name="T8" fmla="*/ 0 w 356"/>
                <a:gd name="T9" fmla="*/ 0 h 3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6"/>
                <a:gd name="T16" fmla="*/ 0 h 368"/>
                <a:gd name="T17" fmla="*/ 356 w 356"/>
                <a:gd name="T18" fmla="*/ 368 h 3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6" h="368">
                  <a:moveTo>
                    <a:pt x="0" y="0"/>
                  </a:moveTo>
                  <a:lnTo>
                    <a:pt x="300" y="14"/>
                  </a:lnTo>
                  <a:lnTo>
                    <a:pt x="356" y="294"/>
                  </a:lnTo>
                  <a:lnTo>
                    <a:pt x="78" y="368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99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 wrap="none"/>
            <a:lstStyle/>
            <a:p>
              <a:endParaRPr lang="en-US" sz="2000"/>
            </a:p>
          </p:txBody>
        </p:sp>
      </p:grpSp>
      <p:grpSp>
        <p:nvGrpSpPr>
          <p:cNvPr id="44" name="Group 113"/>
          <p:cNvGrpSpPr>
            <a:grpSpLocks/>
          </p:cNvGrpSpPr>
          <p:nvPr/>
        </p:nvGrpSpPr>
        <p:grpSpPr bwMode="auto">
          <a:xfrm flipH="1">
            <a:off x="10760073" y="3383578"/>
            <a:ext cx="641350" cy="558800"/>
            <a:chOff x="-44" y="1473"/>
            <a:chExt cx="981" cy="1105"/>
          </a:xfrm>
        </p:grpSpPr>
        <p:pic>
          <p:nvPicPr>
            <p:cNvPr id="45" name="Picture 114" descr="desktop_computer_stylized_medium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-44" y="1473"/>
              <a:ext cx="981" cy="1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6" name="Freeform 115"/>
            <p:cNvSpPr>
              <a:spLocks/>
            </p:cNvSpPr>
            <p:nvPr/>
          </p:nvSpPr>
          <p:spPr bwMode="auto">
            <a:xfrm flipH="1">
              <a:off x="374" y="1579"/>
              <a:ext cx="477" cy="506"/>
            </a:xfrm>
            <a:custGeom>
              <a:avLst/>
              <a:gdLst>
                <a:gd name="T0" fmla="*/ 0 w 356"/>
                <a:gd name="T1" fmla="*/ 0 h 368"/>
                <a:gd name="T2" fmla="*/ 4176 w 356"/>
                <a:gd name="T3" fmla="*/ 248 h 368"/>
                <a:gd name="T4" fmla="*/ 4954 w 356"/>
                <a:gd name="T5" fmla="*/ 5173 h 368"/>
                <a:gd name="T6" fmla="*/ 1092 w 356"/>
                <a:gd name="T7" fmla="*/ 6469 h 368"/>
                <a:gd name="T8" fmla="*/ 0 w 356"/>
                <a:gd name="T9" fmla="*/ 0 h 3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6"/>
                <a:gd name="T16" fmla="*/ 0 h 368"/>
                <a:gd name="T17" fmla="*/ 356 w 356"/>
                <a:gd name="T18" fmla="*/ 368 h 3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6" h="368">
                  <a:moveTo>
                    <a:pt x="0" y="0"/>
                  </a:moveTo>
                  <a:lnTo>
                    <a:pt x="300" y="14"/>
                  </a:lnTo>
                  <a:lnTo>
                    <a:pt x="356" y="294"/>
                  </a:lnTo>
                  <a:lnTo>
                    <a:pt x="78" y="368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99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 wrap="none"/>
            <a:lstStyle/>
            <a:p>
              <a:endParaRPr lang="en-US" sz="2000"/>
            </a:p>
          </p:txBody>
        </p:sp>
      </p:grpSp>
    </p:spTree>
    <p:extLst>
      <p:ext uri="{BB962C8B-B14F-4D97-AF65-F5344CB8AC3E}">
        <p14:creationId xmlns:p14="http://schemas.microsoft.com/office/powerpoint/2010/main" val="32617429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NAT implementation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471" y="1146875"/>
            <a:ext cx="11639227" cy="5594888"/>
          </a:xfrm>
        </p:spPr>
        <p:txBody>
          <a:bodyPr/>
          <a:lstStyle/>
          <a:p>
            <a:pPr>
              <a:lnSpc>
                <a:spcPct val="80000"/>
              </a:lnSpc>
              <a:buFont typeface="Wingdings" charset="2"/>
              <a:buNone/>
            </a:pPr>
            <a:r>
              <a:rPr lang="en-US" altLang="en-US" dirty="0">
                <a:ea typeface="ＭＳ Ｐゴシック" charset="-128"/>
              </a:rPr>
              <a:t>NAT router takes these actions:</a:t>
            </a:r>
          </a:p>
          <a:p>
            <a:pPr>
              <a:lnSpc>
                <a:spcPct val="80000"/>
              </a:lnSpc>
            </a:pPr>
            <a:r>
              <a:rPr lang="en-US" altLang="en-US" b="1" dirty="0">
                <a:ea typeface="ＭＳ Ｐゴシック" charset="-128"/>
              </a:rPr>
              <a:t>Outgoing datagrams: </a:t>
            </a:r>
            <a:r>
              <a:rPr lang="en-US" altLang="en-US" b="1" i="1" dirty="0">
                <a:solidFill>
                  <a:schemeClr val="accent6"/>
                </a:solidFill>
                <a:ea typeface="ＭＳ Ｐゴシック" charset="-128"/>
              </a:rPr>
              <a:t>replace</a:t>
            </a:r>
            <a:r>
              <a:rPr lang="en-US" altLang="en-US" dirty="0">
                <a:solidFill>
                  <a:schemeClr val="accent6"/>
                </a:solidFill>
                <a:ea typeface="ＭＳ Ｐゴシック" charset="-128"/>
              </a:rPr>
              <a:t> </a:t>
            </a:r>
            <a:r>
              <a:rPr lang="en-US" altLang="en-US" dirty="0">
                <a:ea typeface="ＭＳ Ｐゴシック" charset="-128"/>
              </a:rPr>
              <a:t>(source IP address, port #) of every outgoing datagram to (NAT IP address, new port #).</a:t>
            </a:r>
          </a:p>
          <a:p>
            <a:pPr lvl="1">
              <a:lnSpc>
                <a:spcPct val="80000"/>
              </a:lnSpc>
            </a:pPr>
            <a:r>
              <a:rPr lang="en-US" altLang="en-US" sz="3200" dirty="0">
                <a:ea typeface="ＭＳ Ｐゴシック" charset="-128"/>
              </a:rPr>
              <a:t>Remote host will respond using (public NAT IP address, new port #) as destination address.</a:t>
            </a:r>
          </a:p>
          <a:p>
            <a:pPr lvl="1">
              <a:lnSpc>
                <a:spcPct val="80000"/>
              </a:lnSpc>
            </a:pPr>
            <a:r>
              <a:rPr lang="en-US" altLang="en-US" sz="3200" b="1" i="1" dirty="0">
                <a:solidFill>
                  <a:schemeClr val="accent6"/>
                </a:solidFill>
                <a:ea typeface="ＭＳ Ｐゴシック" charset="-128"/>
              </a:rPr>
              <a:t>Remember</a:t>
            </a:r>
            <a:r>
              <a:rPr lang="en-US" altLang="en-US" sz="3200" dirty="0">
                <a:solidFill>
                  <a:schemeClr val="accent6"/>
                </a:solidFill>
                <a:ea typeface="ＭＳ Ｐゴシック" charset="-128"/>
              </a:rPr>
              <a:t> (in NAT translation table) </a:t>
            </a:r>
            <a:r>
              <a:rPr lang="en-US" altLang="en-US" sz="3200" dirty="0">
                <a:ea typeface="ＭＳ Ｐゴシック" charset="-128"/>
              </a:rPr>
              <a:t>every (source IP address, port#) to (NAT IP address, new port #) translation pair.</a:t>
            </a:r>
          </a:p>
          <a:p>
            <a:pPr>
              <a:lnSpc>
                <a:spcPct val="80000"/>
              </a:lnSpc>
            </a:pPr>
            <a:r>
              <a:rPr lang="en-US" altLang="en-US" b="1" dirty="0">
                <a:ea typeface="ＭＳ Ｐゴシック" charset="-128"/>
              </a:rPr>
              <a:t>Incoming datagrams: </a:t>
            </a:r>
            <a:r>
              <a:rPr lang="en-US" altLang="en-US" b="1" i="1" dirty="0">
                <a:solidFill>
                  <a:schemeClr val="accent6"/>
                </a:solidFill>
                <a:ea typeface="ＭＳ Ｐゴシック" charset="-128"/>
              </a:rPr>
              <a:t>replace</a:t>
            </a:r>
            <a:r>
              <a:rPr lang="en-US" altLang="en-US" dirty="0">
                <a:solidFill>
                  <a:schemeClr val="accent6"/>
                </a:solidFill>
                <a:ea typeface="ＭＳ Ｐゴシック" charset="-128"/>
              </a:rPr>
              <a:t> </a:t>
            </a:r>
            <a:r>
              <a:rPr lang="en-US" altLang="en-US" dirty="0">
                <a:ea typeface="ＭＳ Ｐゴシック" charset="-128"/>
              </a:rPr>
              <a:t>(NAT IP address, new port #) in </a:t>
            </a:r>
            <a:r>
              <a:rPr lang="en-US" altLang="en-US" dirty="0" err="1">
                <a:ea typeface="ＭＳ Ｐゴシック" charset="-128"/>
              </a:rPr>
              <a:t>dest</a:t>
            </a:r>
            <a:r>
              <a:rPr lang="en-US" altLang="en-US" dirty="0">
                <a:ea typeface="ＭＳ Ｐゴシック" charset="-128"/>
              </a:rPr>
              <a:t> fields of every incoming datagram with corresponding (source IP address, port #) stored in NAT table.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689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NAT example</a:t>
            </a:r>
          </a:p>
        </p:txBody>
      </p:sp>
      <p:sp>
        <p:nvSpPr>
          <p:cNvPr id="5" name="Freeform 139"/>
          <p:cNvSpPr>
            <a:spLocks/>
          </p:cNvSpPr>
          <p:nvPr/>
        </p:nvSpPr>
        <p:spPr bwMode="auto">
          <a:xfrm>
            <a:off x="1158206" y="3796789"/>
            <a:ext cx="4649755" cy="1541495"/>
          </a:xfrm>
          <a:custGeom>
            <a:avLst/>
            <a:gdLst>
              <a:gd name="T0" fmla="*/ 2147483647 w 2269"/>
              <a:gd name="T1" fmla="*/ 2147483647 h 854"/>
              <a:gd name="T2" fmla="*/ 2147483647 w 2269"/>
              <a:gd name="T3" fmla="*/ 2147483647 h 854"/>
              <a:gd name="T4" fmla="*/ 2147483647 w 2269"/>
              <a:gd name="T5" fmla="*/ 2147483647 h 854"/>
              <a:gd name="T6" fmla="*/ 2147483647 w 2269"/>
              <a:gd name="T7" fmla="*/ 2147483647 h 854"/>
              <a:gd name="T8" fmla="*/ 2147483647 w 2269"/>
              <a:gd name="T9" fmla="*/ 2147483647 h 854"/>
              <a:gd name="T10" fmla="*/ 2147483647 w 2269"/>
              <a:gd name="T11" fmla="*/ 2147483647 h 854"/>
              <a:gd name="T12" fmla="*/ 2147483647 w 2269"/>
              <a:gd name="T13" fmla="*/ 2147483647 h 854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269"/>
              <a:gd name="T22" fmla="*/ 0 h 854"/>
              <a:gd name="T23" fmla="*/ 2269 w 2269"/>
              <a:gd name="T24" fmla="*/ 854 h 854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269" h="854">
                <a:moveTo>
                  <a:pt x="1888" y="285"/>
                </a:moveTo>
                <a:cubicBezTo>
                  <a:pt x="1622" y="258"/>
                  <a:pt x="723" y="317"/>
                  <a:pt x="418" y="283"/>
                </a:cubicBezTo>
                <a:cubicBezTo>
                  <a:pt x="113" y="249"/>
                  <a:pt x="120" y="0"/>
                  <a:pt x="60" y="83"/>
                </a:cubicBezTo>
                <a:cubicBezTo>
                  <a:pt x="0" y="166"/>
                  <a:pt x="8" y="708"/>
                  <a:pt x="60" y="781"/>
                </a:cubicBezTo>
                <a:cubicBezTo>
                  <a:pt x="112" y="854"/>
                  <a:pt x="48" y="575"/>
                  <a:pt x="374" y="519"/>
                </a:cubicBezTo>
                <a:cubicBezTo>
                  <a:pt x="700" y="463"/>
                  <a:pt x="1765" y="486"/>
                  <a:pt x="2017" y="447"/>
                </a:cubicBezTo>
                <a:cubicBezTo>
                  <a:pt x="2269" y="408"/>
                  <a:pt x="2110" y="319"/>
                  <a:pt x="1888" y="285"/>
                </a:cubicBezTo>
                <a:close/>
              </a:path>
            </a:pathLst>
          </a:custGeom>
          <a:gradFill rotWithShape="1">
            <a:gsLst>
              <a:gs pos="0">
                <a:srgbClr val="FFFFFF">
                  <a:alpha val="98000"/>
                </a:srgbClr>
              </a:gs>
              <a:gs pos="100000">
                <a:srgbClr val="66CCFF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6" name="Freeform 29"/>
          <p:cNvSpPr>
            <a:spLocks/>
          </p:cNvSpPr>
          <p:nvPr/>
        </p:nvSpPr>
        <p:spPr bwMode="auto">
          <a:xfrm>
            <a:off x="6035394" y="2968282"/>
            <a:ext cx="4250843" cy="3066743"/>
          </a:xfrm>
          <a:custGeom>
            <a:avLst/>
            <a:gdLst>
              <a:gd name="T0" fmla="*/ 2147483647 w 2355"/>
              <a:gd name="T1" fmla="*/ 2147483647 h 1699"/>
              <a:gd name="T2" fmla="*/ 2147483647 w 2355"/>
              <a:gd name="T3" fmla="*/ 2147483647 h 1699"/>
              <a:gd name="T4" fmla="*/ 2147483647 w 2355"/>
              <a:gd name="T5" fmla="*/ 2147483647 h 1699"/>
              <a:gd name="T6" fmla="*/ 2147483647 w 2355"/>
              <a:gd name="T7" fmla="*/ 2147483647 h 1699"/>
              <a:gd name="T8" fmla="*/ 2147483647 w 2355"/>
              <a:gd name="T9" fmla="*/ 2147483647 h 1699"/>
              <a:gd name="T10" fmla="*/ 2147483647 w 2355"/>
              <a:gd name="T11" fmla="*/ 2147483647 h 1699"/>
              <a:gd name="T12" fmla="*/ 2147483647 w 2355"/>
              <a:gd name="T13" fmla="*/ 2147483647 h 1699"/>
              <a:gd name="T14" fmla="*/ 2147483647 w 2355"/>
              <a:gd name="T15" fmla="*/ 2147483647 h 1699"/>
              <a:gd name="T16" fmla="*/ 2147483647 w 2355"/>
              <a:gd name="T17" fmla="*/ 2147483647 h 1699"/>
              <a:gd name="T18" fmla="*/ 2147483647 w 2355"/>
              <a:gd name="T19" fmla="*/ 2147483647 h 1699"/>
              <a:gd name="T20" fmla="*/ 2147483647 w 2355"/>
              <a:gd name="T21" fmla="*/ 2147483647 h 1699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w 2355"/>
              <a:gd name="T34" fmla="*/ 0 h 1699"/>
              <a:gd name="T35" fmla="*/ 2355 w 2355"/>
              <a:gd name="T36" fmla="*/ 1699 h 1699"/>
            </a:gdLst>
            <a:ahLst/>
            <a:cxnLst>
              <a:cxn ang="T22">
                <a:pos x="T0" y="T1"/>
              </a:cxn>
              <a:cxn ang="T23">
                <a:pos x="T2" y="T3"/>
              </a:cxn>
              <a:cxn ang="T24">
                <a:pos x="T4" y="T5"/>
              </a:cxn>
              <a:cxn ang="T25">
                <a:pos x="T6" y="T7"/>
              </a:cxn>
              <a:cxn ang="T26">
                <a:pos x="T8" y="T9"/>
              </a:cxn>
              <a:cxn ang="T27">
                <a:pos x="T10" y="T11"/>
              </a:cxn>
              <a:cxn ang="T28">
                <a:pos x="T12" y="T13"/>
              </a:cxn>
              <a:cxn ang="T29">
                <a:pos x="T14" y="T15"/>
              </a:cxn>
              <a:cxn ang="T30">
                <a:pos x="T16" y="T17"/>
              </a:cxn>
              <a:cxn ang="T31">
                <a:pos x="T18" y="T19"/>
              </a:cxn>
              <a:cxn ang="T32">
                <a:pos x="T20" y="T21"/>
              </a:cxn>
            </a:cxnLst>
            <a:rect l="T33" t="T34" r="T35" b="T36"/>
            <a:pathLst>
              <a:path w="2355" h="1699">
                <a:moveTo>
                  <a:pt x="349" y="761"/>
                </a:moveTo>
                <a:cubicBezTo>
                  <a:pt x="587" y="729"/>
                  <a:pt x="1414" y="820"/>
                  <a:pt x="1651" y="732"/>
                </a:cubicBezTo>
                <a:cubicBezTo>
                  <a:pt x="1888" y="644"/>
                  <a:pt x="1710" y="351"/>
                  <a:pt x="1773" y="230"/>
                </a:cubicBezTo>
                <a:cubicBezTo>
                  <a:pt x="1836" y="109"/>
                  <a:pt x="1947" y="16"/>
                  <a:pt x="2029" y="8"/>
                </a:cubicBezTo>
                <a:cubicBezTo>
                  <a:pt x="2111" y="0"/>
                  <a:pt x="2213" y="27"/>
                  <a:pt x="2267" y="183"/>
                </a:cubicBezTo>
                <a:cubicBezTo>
                  <a:pt x="2321" y="339"/>
                  <a:pt x="2355" y="707"/>
                  <a:pt x="2355" y="942"/>
                </a:cubicBezTo>
                <a:cubicBezTo>
                  <a:pt x="2355" y="1177"/>
                  <a:pt x="2353" y="1485"/>
                  <a:pt x="2267" y="1592"/>
                </a:cubicBezTo>
                <a:cubicBezTo>
                  <a:pt x="2181" y="1699"/>
                  <a:pt x="1939" y="1680"/>
                  <a:pt x="1840" y="1586"/>
                </a:cubicBezTo>
                <a:cubicBezTo>
                  <a:pt x="1741" y="1492"/>
                  <a:pt x="1940" y="1135"/>
                  <a:pt x="1670" y="1025"/>
                </a:cubicBezTo>
                <a:cubicBezTo>
                  <a:pt x="1400" y="915"/>
                  <a:pt x="440" y="967"/>
                  <a:pt x="220" y="923"/>
                </a:cubicBezTo>
                <a:cubicBezTo>
                  <a:pt x="0" y="879"/>
                  <a:pt x="127" y="795"/>
                  <a:pt x="349" y="761"/>
                </a:cubicBezTo>
                <a:close/>
              </a:path>
            </a:pathLst>
          </a:custGeom>
          <a:solidFill>
            <a:srgbClr val="66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sz="2000"/>
          </a:p>
        </p:txBody>
      </p:sp>
      <p:sp>
        <p:nvSpPr>
          <p:cNvPr id="7" name="Line 32"/>
          <p:cNvSpPr>
            <a:spLocks noChangeShapeType="1"/>
          </p:cNvSpPr>
          <p:nvPr/>
        </p:nvSpPr>
        <p:spPr bwMode="auto">
          <a:xfrm>
            <a:off x="6165356" y="4471870"/>
            <a:ext cx="687716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 sz="2000"/>
          </a:p>
        </p:txBody>
      </p:sp>
      <p:sp>
        <p:nvSpPr>
          <p:cNvPr id="8" name="Line 34"/>
          <p:cNvSpPr>
            <a:spLocks noChangeShapeType="1"/>
          </p:cNvSpPr>
          <p:nvPr/>
        </p:nvSpPr>
        <p:spPr bwMode="auto">
          <a:xfrm>
            <a:off x="9394553" y="3621702"/>
            <a:ext cx="151622" cy="722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 sz="2000"/>
          </a:p>
        </p:txBody>
      </p:sp>
      <p:sp>
        <p:nvSpPr>
          <p:cNvPr id="9" name="Line 35"/>
          <p:cNvSpPr>
            <a:spLocks noChangeShapeType="1"/>
          </p:cNvSpPr>
          <p:nvPr/>
        </p:nvSpPr>
        <p:spPr bwMode="auto">
          <a:xfrm flipV="1">
            <a:off x="9401773" y="5332869"/>
            <a:ext cx="19494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 sz="2000"/>
          </a:p>
        </p:txBody>
      </p:sp>
      <p:sp>
        <p:nvSpPr>
          <p:cNvPr id="10" name="Text Box 36"/>
          <p:cNvSpPr txBox="1">
            <a:spLocks noChangeArrowheads="1"/>
          </p:cNvSpPr>
          <p:nvPr/>
        </p:nvSpPr>
        <p:spPr bwMode="auto">
          <a:xfrm>
            <a:off x="10105734" y="3314847"/>
            <a:ext cx="961793" cy="34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en-US" sz="1800"/>
              <a:t>10.0.0.1</a:t>
            </a:r>
          </a:p>
        </p:txBody>
      </p:sp>
      <p:sp>
        <p:nvSpPr>
          <p:cNvPr id="11" name="Text Box 37"/>
          <p:cNvSpPr txBox="1">
            <a:spLocks noChangeArrowheads="1"/>
          </p:cNvSpPr>
          <p:nvPr/>
        </p:nvSpPr>
        <p:spPr bwMode="auto">
          <a:xfrm>
            <a:off x="10250137" y="4188481"/>
            <a:ext cx="961793" cy="34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en-US" sz="1800"/>
              <a:t>10.0.0.2</a:t>
            </a:r>
          </a:p>
        </p:txBody>
      </p:sp>
      <p:sp>
        <p:nvSpPr>
          <p:cNvPr id="12" name="Text Box 38"/>
          <p:cNvSpPr txBox="1">
            <a:spLocks noChangeArrowheads="1"/>
          </p:cNvSpPr>
          <p:nvPr/>
        </p:nvSpPr>
        <p:spPr bwMode="auto">
          <a:xfrm>
            <a:off x="10206816" y="5206517"/>
            <a:ext cx="961793" cy="34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en-US" sz="1800"/>
              <a:t>10.0.0.3</a:t>
            </a:r>
          </a:p>
        </p:txBody>
      </p:sp>
      <p:grpSp>
        <p:nvGrpSpPr>
          <p:cNvPr id="13" name="Group 88"/>
          <p:cNvGrpSpPr>
            <a:grpSpLocks/>
          </p:cNvGrpSpPr>
          <p:nvPr/>
        </p:nvGrpSpPr>
        <p:grpSpPr bwMode="auto">
          <a:xfrm>
            <a:off x="7356676" y="2892470"/>
            <a:ext cx="2128129" cy="1175073"/>
            <a:chOff x="3550" y="2055"/>
            <a:chExt cx="1179" cy="651"/>
          </a:xfrm>
        </p:grpSpPr>
        <p:grpSp>
          <p:nvGrpSpPr>
            <p:cNvPr id="14" name="Group 50"/>
            <p:cNvGrpSpPr>
              <a:grpSpLocks/>
            </p:cNvGrpSpPr>
            <p:nvPr/>
          </p:nvGrpSpPr>
          <p:grpSpPr bwMode="auto">
            <a:xfrm>
              <a:off x="3550" y="2055"/>
              <a:ext cx="1179" cy="357"/>
              <a:chOff x="4381" y="786"/>
              <a:chExt cx="1108" cy="357"/>
            </a:xfrm>
          </p:grpSpPr>
          <p:sp>
            <p:nvSpPr>
              <p:cNvPr id="19" name="Rectangle 40"/>
              <p:cNvSpPr>
                <a:spLocks noChangeArrowheads="1"/>
              </p:cNvSpPr>
              <p:nvPr/>
            </p:nvSpPr>
            <p:spPr bwMode="auto">
              <a:xfrm>
                <a:off x="4385" y="830"/>
                <a:ext cx="1104" cy="25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endParaRPr lang="en-US" altLang="en-US" sz="2000"/>
              </a:p>
            </p:txBody>
          </p:sp>
          <p:sp>
            <p:nvSpPr>
              <p:cNvPr id="20" name="Text Box 39"/>
              <p:cNvSpPr txBox="1">
                <a:spLocks noChangeArrowheads="1"/>
              </p:cNvSpPr>
              <p:nvPr/>
            </p:nvSpPr>
            <p:spPr bwMode="auto">
              <a:xfrm>
                <a:off x="4381" y="813"/>
                <a:ext cx="1045" cy="2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r>
                  <a:rPr lang="en-US" altLang="en-US" sz="1400"/>
                  <a:t>S: 10.0.0.1, 3345</a:t>
                </a:r>
              </a:p>
              <a:p>
                <a:r>
                  <a:rPr lang="en-US" altLang="en-US" sz="1400"/>
                  <a:t>D: 128.119.40.186, 80</a:t>
                </a:r>
              </a:p>
            </p:txBody>
          </p:sp>
          <p:grpSp>
            <p:nvGrpSpPr>
              <p:cNvPr id="21" name="Group 44"/>
              <p:cNvGrpSpPr>
                <a:grpSpLocks/>
              </p:cNvGrpSpPr>
              <p:nvPr/>
            </p:nvGrpSpPr>
            <p:grpSpPr bwMode="auto">
              <a:xfrm>
                <a:off x="5394" y="786"/>
                <a:ext cx="48" cy="99"/>
                <a:chOff x="5508" y="1599"/>
                <a:chExt cx="48" cy="99"/>
              </a:xfrm>
            </p:grpSpPr>
            <p:sp>
              <p:nvSpPr>
                <p:cNvPr id="26" name="Freeform 43"/>
                <p:cNvSpPr>
                  <a:spLocks/>
                </p:cNvSpPr>
                <p:nvPr/>
              </p:nvSpPr>
              <p:spPr bwMode="auto">
                <a:xfrm>
                  <a:off x="5508" y="1599"/>
                  <a:ext cx="48" cy="99"/>
                </a:xfrm>
                <a:custGeom>
                  <a:avLst/>
                  <a:gdLst>
                    <a:gd name="T0" fmla="*/ 21 w 48"/>
                    <a:gd name="T1" fmla="*/ 0 h 99"/>
                    <a:gd name="T2" fmla="*/ 0 w 48"/>
                    <a:gd name="T3" fmla="*/ 72 h 99"/>
                    <a:gd name="T4" fmla="*/ 27 w 48"/>
                    <a:gd name="T5" fmla="*/ 99 h 99"/>
                    <a:gd name="T6" fmla="*/ 48 w 48"/>
                    <a:gd name="T7" fmla="*/ 21 h 99"/>
                    <a:gd name="T8" fmla="*/ 21 w 48"/>
                    <a:gd name="T9" fmla="*/ 0 h 9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"/>
                    <a:gd name="T16" fmla="*/ 0 h 99"/>
                    <a:gd name="T17" fmla="*/ 48 w 48"/>
                    <a:gd name="T18" fmla="*/ 99 h 9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" h="99">
                      <a:moveTo>
                        <a:pt x="21" y="0"/>
                      </a:moveTo>
                      <a:lnTo>
                        <a:pt x="0" y="72"/>
                      </a:lnTo>
                      <a:lnTo>
                        <a:pt x="27" y="99"/>
                      </a:lnTo>
                      <a:lnTo>
                        <a:pt x="48" y="21"/>
                      </a:lnTo>
                      <a:lnTo>
                        <a:pt x="21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/>
                <a:p>
                  <a:endParaRPr lang="en-US" sz="2000"/>
                </a:p>
              </p:txBody>
            </p:sp>
            <p:sp>
              <p:nvSpPr>
                <p:cNvPr id="27" name="Line 41"/>
                <p:cNvSpPr>
                  <a:spLocks noChangeShapeType="1"/>
                </p:cNvSpPr>
                <p:nvPr/>
              </p:nvSpPr>
              <p:spPr bwMode="auto">
                <a:xfrm flipH="1">
                  <a:off x="5512" y="1608"/>
                  <a:ext cx="22" cy="6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 sz="2000"/>
                </a:p>
              </p:txBody>
            </p:sp>
            <p:sp>
              <p:nvSpPr>
                <p:cNvPr id="28" name="Line 42"/>
                <p:cNvSpPr>
                  <a:spLocks noChangeShapeType="1"/>
                </p:cNvSpPr>
                <p:nvPr/>
              </p:nvSpPr>
              <p:spPr bwMode="auto">
                <a:xfrm flipH="1">
                  <a:off x="5536" y="1620"/>
                  <a:ext cx="20" cy="6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 sz="2000"/>
                </a:p>
              </p:txBody>
            </p:sp>
          </p:grpSp>
          <p:grpSp>
            <p:nvGrpSpPr>
              <p:cNvPr id="22" name="Group 45"/>
              <p:cNvGrpSpPr>
                <a:grpSpLocks/>
              </p:cNvGrpSpPr>
              <p:nvPr/>
            </p:nvGrpSpPr>
            <p:grpSpPr bwMode="auto">
              <a:xfrm>
                <a:off x="5382" y="1044"/>
                <a:ext cx="48" cy="99"/>
                <a:chOff x="5508" y="1599"/>
                <a:chExt cx="48" cy="99"/>
              </a:xfrm>
            </p:grpSpPr>
            <p:sp>
              <p:nvSpPr>
                <p:cNvPr id="23" name="Freeform 46"/>
                <p:cNvSpPr>
                  <a:spLocks/>
                </p:cNvSpPr>
                <p:nvPr/>
              </p:nvSpPr>
              <p:spPr bwMode="auto">
                <a:xfrm>
                  <a:off x="5508" y="1599"/>
                  <a:ext cx="48" cy="99"/>
                </a:xfrm>
                <a:custGeom>
                  <a:avLst/>
                  <a:gdLst>
                    <a:gd name="T0" fmla="*/ 21 w 48"/>
                    <a:gd name="T1" fmla="*/ 0 h 99"/>
                    <a:gd name="T2" fmla="*/ 0 w 48"/>
                    <a:gd name="T3" fmla="*/ 72 h 99"/>
                    <a:gd name="T4" fmla="*/ 27 w 48"/>
                    <a:gd name="T5" fmla="*/ 99 h 99"/>
                    <a:gd name="T6" fmla="*/ 48 w 48"/>
                    <a:gd name="T7" fmla="*/ 21 h 99"/>
                    <a:gd name="T8" fmla="*/ 21 w 48"/>
                    <a:gd name="T9" fmla="*/ 0 h 9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"/>
                    <a:gd name="T16" fmla="*/ 0 h 99"/>
                    <a:gd name="T17" fmla="*/ 48 w 48"/>
                    <a:gd name="T18" fmla="*/ 99 h 9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" h="99">
                      <a:moveTo>
                        <a:pt x="21" y="0"/>
                      </a:moveTo>
                      <a:lnTo>
                        <a:pt x="0" y="72"/>
                      </a:lnTo>
                      <a:lnTo>
                        <a:pt x="27" y="99"/>
                      </a:lnTo>
                      <a:lnTo>
                        <a:pt x="48" y="21"/>
                      </a:lnTo>
                      <a:lnTo>
                        <a:pt x="21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/>
                <a:p>
                  <a:endParaRPr lang="en-US" sz="2000"/>
                </a:p>
              </p:txBody>
            </p:sp>
            <p:sp>
              <p:nvSpPr>
                <p:cNvPr id="24" name="Line 47"/>
                <p:cNvSpPr>
                  <a:spLocks noChangeShapeType="1"/>
                </p:cNvSpPr>
                <p:nvPr/>
              </p:nvSpPr>
              <p:spPr bwMode="auto">
                <a:xfrm flipH="1">
                  <a:off x="5512" y="1608"/>
                  <a:ext cx="22" cy="6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 sz="2000"/>
                </a:p>
              </p:txBody>
            </p:sp>
            <p:sp>
              <p:nvSpPr>
                <p:cNvPr id="25" name="Line 48"/>
                <p:cNvSpPr>
                  <a:spLocks noChangeShapeType="1"/>
                </p:cNvSpPr>
                <p:nvPr/>
              </p:nvSpPr>
              <p:spPr bwMode="auto">
                <a:xfrm flipH="1">
                  <a:off x="5536" y="1620"/>
                  <a:ext cx="20" cy="6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 sz="2000"/>
                </a:p>
              </p:txBody>
            </p:sp>
          </p:grpSp>
        </p:grpSp>
        <p:sp>
          <p:nvSpPr>
            <p:cNvPr id="15" name="Freeform 51"/>
            <p:cNvSpPr>
              <a:spLocks/>
            </p:cNvSpPr>
            <p:nvPr/>
          </p:nvSpPr>
          <p:spPr bwMode="auto">
            <a:xfrm>
              <a:off x="3573" y="2364"/>
              <a:ext cx="564" cy="342"/>
            </a:xfrm>
            <a:custGeom>
              <a:avLst/>
              <a:gdLst>
                <a:gd name="T0" fmla="*/ 0 w 417"/>
                <a:gd name="T1" fmla="*/ 2715 h 264"/>
                <a:gd name="T2" fmla="*/ 6319 w 417"/>
                <a:gd name="T3" fmla="*/ 2715 h 264"/>
                <a:gd name="T4" fmla="*/ 6319 w 417"/>
                <a:gd name="T5" fmla="*/ 0 h 264"/>
                <a:gd name="T6" fmla="*/ 0 60000 65536"/>
                <a:gd name="T7" fmla="*/ 0 60000 65536"/>
                <a:gd name="T8" fmla="*/ 0 60000 65536"/>
                <a:gd name="T9" fmla="*/ 0 w 417"/>
                <a:gd name="T10" fmla="*/ 0 h 264"/>
                <a:gd name="T11" fmla="*/ 417 w 417"/>
                <a:gd name="T12" fmla="*/ 264 h 26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417" h="264">
                  <a:moveTo>
                    <a:pt x="0" y="264"/>
                  </a:moveTo>
                  <a:lnTo>
                    <a:pt x="417" y="264"/>
                  </a:lnTo>
                  <a:lnTo>
                    <a:pt x="417" y="0"/>
                  </a:ln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en-US" sz="2000"/>
            </a:p>
          </p:txBody>
        </p:sp>
        <p:grpSp>
          <p:nvGrpSpPr>
            <p:cNvPr id="16" name="Group 87"/>
            <p:cNvGrpSpPr>
              <a:grpSpLocks/>
            </p:cNvGrpSpPr>
            <p:nvPr/>
          </p:nvGrpSpPr>
          <p:grpSpPr bwMode="auto">
            <a:xfrm>
              <a:off x="4032" y="2416"/>
              <a:ext cx="218" cy="228"/>
              <a:chOff x="5140" y="400"/>
              <a:chExt cx="218" cy="228"/>
            </a:xfrm>
          </p:grpSpPr>
          <p:sp>
            <p:nvSpPr>
              <p:cNvPr id="17" name="Oval 86"/>
              <p:cNvSpPr>
                <a:spLocks noChangeArrowheads="1"/>
              </p:cNvSpPr>
              <p:nvPr/>
            </p:nvSpPr>
            <p:spPr bwMode="auto">
              <a:xfrm>
                <a:off x="5140" y="410"/>
                <a:ext cx="218" cy="218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rgbClr val="CC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endParaRPr lang="en-US" altLang="en-US" sz="2000"/>
              </a:p>
            </p:txBody>
          </p:sp>
          <p:sp>
            <p:nvSpPr>
              <p:cNvPr id="18" name="Text Box 52"/>
              <p:cNvSpPr txBox="1">
                <a:spLocks noChangeArrowheads="1"/>
              </p:cNvSpPr>
              <p:nvPr/>
            </p:nvSpPr>
            <p:spPr bwMode="auto">
              <a:xfrm>
                <a:off x="5154" y="400"/>
                <a:ext cx="171" cy="2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r>
                  <a:rPr lang="en-US" altLang="en-US" sz="2000">
                    <a:solidFill>
                      <a:srgbClr val="CC0000"/>
                    </a:solidFill>
                  </a:rPr>
                  <a:t>1</a:t>
                </a:r>
              </a:p>
            </p:txBody>
          </p:sp>
        </p:grpSp>
      </p:grpSp>
      <p:sp>
        <p:nvSpPr>
          <p:cNvPr id="29" name="Text Box 54"/>
          <p:cNvSpPr txBox="1">
            <a:spLocks noChangeArrowheads="1"/>
          </p:cNvSpPr>
          <p:nvPr/>
        </p:nvSpPr>
        <p:spPr bwMode="auto">
          <a:xfrm>
            <a:off x="6109400" y="3986318"/>
            <a:ext cx="961793" cy="34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en-US" sz="1800"/>
              <a:t>10.0.0.4</a:t>
            </a:r>
          </a:p>
        </p:txBody>
      </p:sp>
      <p:sp>
        <p:nvSpPr>
          <p:cNvPr id="30" name="Line 55"/>
          <p:cNvSpPr>
            <a:spLocks noChangeShapeType="1"/>
          </p:cNvSpPr>
          <p:nvPr/>
        </p:nvSpPr>
        <p:spPr bwMode="auto">
          <a:xfrm flipH="1">
            <a:off x="6250192" y="4276927"/>
            <a:ext cx="97472" cy="14620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 sz="2000"/>
          </a:p>
        </p:txBody>
      </p:sp>
      <p:sp>
        <p:nvSpPr>
          <p:cNvPr id="31" name="Text Box 56"/>
          <p:cNvSpPr txBox="1">
            <a:spLocks noChangeArrowheads="1"/>
          </p:cNvSpPr>
          <p:nvPr/>
        </p:nvSpPr>
        <p:spPr bwMode="auto">
          <a:xfrm>
            <a:off x="4019176" y="4619882"/>
            <a:ext cx="1325191" cy="348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en-US" altLang="en-US" sz="1800"/>
              <a:t>138.76.29.7</a:t>
            </a:r>
          </a:p>
        </p:txBody>
      </p:sp>
      <p:sp>
        <p:nvSpPr>
          <p:cNvPr id="32" name="Line 57"/>
          <p:cNvSpPr>
            <a:spLocks noChangeShapeType="1"/>
          </p:cNvSpPr>
          <p:nvPr/>
        </p:nvSpPr>
        <p:spPr bwMode="auto">
          <a:xfrm flipH="1">
            <a:off x="5409049" y="4547681"/>
            <a:ext cx="97472" cy="146208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 sz="2000"/>
          </a:p>
        </p:txBody>
      </p:sp>
      <p:grpSp>
        <p:nvGrpSpPr>
          <p:cNvPr id="33" name="Group 59"/>
          <p:cNvGrpSpPr>
            <a:grpSpLocks/>
          </p:cNvGrpSpPr>
          <p:nvPr/>
        </p:nvGrpSpPr>
        <p:grpSpPr bwMode="auto">
          <a:xfrm>
            <a:off x="8309732" y="1430397"/>
            <a:ext cx="2563141" cy="1579400"/>
            <a:chOff x="3944" y="989"/>
            <a:chExt cx="1420" cy="875"/>
          </a:xfrm>
        </p:grpSpPr>
        <p:sp>
          <p:nvSpPr>
            <p:cNvPr id="34" name="Text Box 53"/>
            <p:cNvSpPr txBox="1">
              <a:spLocks noChangeArrowheads="1"/>
            </p:cNvSpPr>
            <p:nvPr/>
          </p:nvSpPr>
          <p:spPr bwMode="auto">
            <a:xfrm>
              <a:off x="4121" y="989"/>
              <a:ext cx="1243" cy="4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>
                <a:lnSpc>
                  <a:spcPct val="85000"/>
                </a:lnSpc>
              </a:pPr>
              <a:r>
                <a:rPr lang="en-US" altLang="en-US" sz="2000" b="1" i="1" dirty="0">
                  <a:solidFill>
                    <a:srgbClr val="CC0000"/>
                  </a:solidFill>
                </a:rPr>
                <a:t>1:</a:t>
              </a:r>
              <a:r>
                <a:rPr lang="en-US" altLang="en-US" sz="2000" dirty="0">
                  <a:solidFill>
                    <a:srgbClr val="FF0000"/>
                  </a:solidFill>
                </a:rPr>
                <a:t> </a:t>
              </a:r>
              <a:r>
                <a:rPr lang="en-US" altLang="en-US" sz="2000" dirty="0">
                  <a:solidFill>
                    <a:srgbClr val="000099"/>
                  </a:solidFill>
                </a:rPr>
                <a:t>host 10.0.0.1 </a:t>
              </a:r>
            </a:p>
            <a:p>
              <a:pPr>
                <a:lnSpc>
                  <a:spcPct val="85000"/>
                </a:lnSpc>
              </a:pPr>
              <a:r>
                <a:rPr lang="en-US" altLang="en-US" sz="2000" dirty="0">
                  <a:solidFill>
                    <a:srgbClr val="000099"/>
                  </a:solidFill>
                </a:rPr>
                <a:t>sends datagram to </a:t>
              </a:r>
            </a:p>
            <a:p>
              <a:pPr>
                <a:lnSpc>
                  <a:spcPct val="85000"/>
                </a:lnSpc>
              </a:pPr>
              <a:r>
                <a:rPr lang="en-US" altLang="en-US" sz="2000" dirty="0">
                  <a:solidFill>
                    <a:srgbClr val="000099"/>
                  </a:solidFill>
                </a:rPr>
                <a:t>128.119.40.186, 80</a:t>
              </a:r>
            </a:p>
          </p:txBody>
        </p:sp>
        <p:sp>
          <p:nvSpPr>
            <p:cNvPr id="35" name="Line 58"/>
            <p:cNvSpPr>
              <a:spLocks noChangeShapeType="1"/>
            </p:cNvSpPr>
            <p:nvPr/>
          </p:nvSpPr>
          <p:spPr bwMode="auto">
            <a:xfrm flipH="1">
              <a:off x="3944" y="1105"/>
              <a:ext cx="197" cy="759"/>
            </a:xfrm>
            <a:prstGeom prst="line">
              <a:avLst/>
            </a:prstGeom>
            <a:noFill/>
            <a:ln w="12700">
              <a:solidFill>
                <a:srgbClr val="CC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sz="2000"/>
            </a:p>
          </p:txBody>
        </p:sp>
      </p:grpSp>
      <p:sp>
        <p:nvSpPr>
          <p:cNvPr id="36" name="Freeform 67"/>
          <p:cNvSpPr>
            <a:spLocks/>
          </p:cNvSpPr>
          <p:nvPr/>
        </p:nvSpPr>
        <p:spPr bwMode="auto">
          <a:xfrm>
            <a:off x="3620265" y="2632546"/>
            <a:ext cx="4391635" cy="1741852"/>
          </a:xfrm>
          <a:custGeom>
            <a:avLst/>
            <a:gdLst>
              <a:gd name="T0" fmla="*/ 0 w 2433"/>
              <a:gd name="T1" fmla="*/ 2147483647 h 965"/>
              <a:gd name="T2" fmla="*/ 2147483647 w 2433"/>
              <a:gd name="T3" fmla="*/ 2147483647 h 965"/>
              <a:gd name="T4" fmla="*/ 2147483647 w 2433"/>
              <a:gd name="T5" fmla="*/ 2147483647 h 965"/>
              <a:gd name="T6" fmla="*/ 2147483647 w 2433"/>
              <a:gd name="T7" fmla="*/ 2147483647 h 965"/>
              <a:gd name="T8" fmla="*/ 2147483647 w 2433"/>
              <a:gd name="T9" fmla="*/ 2147483647 h 965"/>
              <a:gd name="T10" fmla="*/ 2147483647 w 2433"/>
              <a:gd name="T11" fmla="*/ 2147483647 h 965"/>
              <a:gd name="T12" fmla="*/ 0 w 2433"/>
              <a:gd name="T13" fmla="*/ 2147483647 h 96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2433"/>
              <a:gd name="T22" fmla="*/ 0 h 965"/>
              <a:gd name="T23" fmla="*/ 2433 w 2433"/>
              <a:gd name="T24" fmla="*/ 965 h 965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2433" h="965">
                <a:moveTo>
                  <a:pt x="0" y="64"/>
                </a:moveTo>
                <a:cubicBezTo>
                  <a:pt x="0" y="64"/>
                  <a:pt x="2079" y="0"/>
                  <a:pt x="2352" y="64"/>
                </a:cubicBezTo>
                <a:cubicBezTo>
                  <a:pt x="2433" y="57"/>
                  <a:pt x="1814" y="309"/>
                  <a:pt x="1640" y="450"/>
                </a:cubicBezTo>
                <a:cubicBezTo>
                  <a:pt x="1466" y="591"/>
                  <a:pt x="1383" y="888"/>
                  <a:pt x="1308" y="965"/>
                </a:cubicBezTo>
                <a:lnTo>
                  <a:pt x="1159" y="965"/>
                </a:lnTo>
                <a:cubicBezTo>
                  <a:pt x="1078" y="870"/>
                  <a:pt x="1013" y="546"/>
                  <a:pt x="820" y="396"/>
                </a:cubicBezTo>
                <a:cubicBezTo>
                  <a:pt x="583" y="207"/>
                  <a:pt x="189" y="142"/>
                  <a:pt x="0" y="64"/>
                </a:cubicBezTo>
                <a:close/>
              </a:path>
            </a:pathLst>
          </a:custGeom>
          <a:gradFill rotWithShape="1">
            <a:gsLst>
              <a:gs pos="0">
                <a:schemeClr val="hlink"/>
              </a:gs>
              <a:gs pos="100000">
                <a:schemeClr val="bg1"/>
              </a:gs>
            </a:gsLst>
            <a:lin ang="5400000" scaled="1"/>
          </a:gradFill>
          <a:ln w="3175" cap="flat" cmpd="sng">
            <a:solidFill>
              <a:schemeClr val="hlink"/>
            </a:solidFill>
            <a:prstDash val="solid"/>
            <a:round/>
            <a:headEnd/>
            <a:tailEnd/>
          </a:ln>
        </p:spPr>
        <p:txBody>
          <a:bodyPr wrap="none"/>
          <a:lstStyle/>
          <a:p>
            <a:endParaRPr lang="en-US" sz="2000"/>
          </a:p>
        </p:txBody>
      </p:sp>
      <p:sp>
        <p:nvSpPr>
          <p:cNvPr id="37" name="Rectangle 62"/>
          <p:cNvSpPr>
            <a:spLocks noChangeArrowheads="1"/>
          </p:cNvSpPr>
          <p:nvPr/>
        </p:nvSpPr>
        <p:spPr bwMode="auto">
          <a:xfrm>
            <a:off x="3620265" y="1208378"/>
            <a:ext cx="4303189" cy="153969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endParaRPr lang="en-US" altLang="en-US" sz="2000"/>
          </a:p>
        </p:txBody>
      </p:sp>
      <p:sp>
        <p:nvSpPr>
          <p:cNvPr id="38" name="Text Box 60"/>
          <p:cNvSpPr txBox="1">
            <a:spLocks noChangeArrowheads="1"/>
          </p:cNvSpPr>
          <p:nvPr/>
        </p:nvSpPr>
        <p:spPr bwMode="auto">
          <a:xfrm>
            <a:off x="3825898" y="1258919"/>
            <a:ext cx="3863043" cy="668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n-US" altLang="en-US" sz="2000"/>
              <a:t>NAT translation table</a:t>
            </a:r>
          </a:p>
          <a:p>
            <a:pPr algn="ctr"/>
            <a:r>
              <a:rPr lang="en-US" altLang="en-US" sz="2000"/>
              <a:t>WAN side addr        LAN side addr</a:t>
            </a:r>
          </a:p>
        </p:txBody>
      </p:sp>
      <p:sp>
        <p:nvSpPr>
          <p:cNvPr id="39" name="Line 63"/>
          <p:cNvSpPr>
            <a:spLocks noChangeShapeType="1"/>
          </p:cNvSpPr>
          <p:nvPr/>
        </p:nvSpPr>
        <p:spPr bwMode="auto">
          <a:xfrm flipV="1">
            <a:off x="3620265" y="1632560"/>
            <a:ext cx="4310409" cy="1263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 sz="2000"/>
          </a:p>
        </p:txBody>
      </p:sp>
      <p:sp>
        <p:nvSpPr>
          <p:cNvPr id="40" name="Line 64"/>
          <p:cNvSpPr>
            <a:spLocks noChangeShapeType="1"/>
          </p:cNvSpPr>
          <p:nvPr/>
        </p:nvSpPr>
        <p:spPr bwMode="auto">
          <a:xfrm flipV="1">
            <a:off x="3636510" y="1948440"/>
            <a:ext cx="4263479" cy="12636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 sz="2000"/>
          </a:p>
        </p:txBody>
      </p:sp>
      <p:sp>
        <p:nvSpPr>
          <p:cNvPr id="41" name="Line 65"/>
          <p:cNvSpPr>
            <a:spLocks noChangeShapeType="1"/>
          </p:cNvSpPr>
          <p:nvPr/>
        </p:nvSpPr>
        <p:spPr bwMode="auto">
          <a:xfrm>
            <a:off x="6035394" y="1657831"/>
            <a:ext cx="3610" cy="108662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 sz="2000"/>
          </a:p>
        </p:txBody>
      </p:sp>
      <p:sp>
        <p:nvSpPr>
          <p:cNvPr id="42" name="Text Box 61"/>
          <p:cNvSpPr txBox="1">
            <a:spLocks noChangeArrowheads="1"/>
          </p:cNvSpPr>
          <p:nvPr/>
        </p:nvSpPr>
        <p:spPr bwMode="auto">
          <a:xfrm>
            <a:off x="3738707" y="1970100"/>
            <a:ext cx="4102406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n-US" altLang="en-US" sz="2000" dirty="0">
                <a:solidFill>
                  <a:srgbClr val="CC0000"/>
                </a:solidFill>
              </a:rPr>
              <a:t>138.76.29.7, </a:t>
            </a:r>
            <a:r>
              <a:rPr lang="en-US" altLang="en-US" sz="2000" b="1" dirty="0">
                <a:solidFill>
                  <a:srgbClr val="CC0000"/>
                </a:solidFill>
              </a:rPr>
              <a:t>5001</a:t>
            </a:r>
            <a:r>
              <a:rPr lang="en-US" altLang="en-US" sz="2000" dirty="0">
                <a:solidFill>
                  <a:srgbClr val="CC0000"/>
                </a:solidFill>
              </a:rPr>
              <a:t>   10.0.0.1, 3345</a:t>
            </a:r>
          </a:p>
          <a:p>
            <a:pPr algn="ctr"/>
            <a:r>
              <a:rPr lang="en-US" altLang="en-US" sz="2000" dirty="0"/>
              <a:t>……                                         ……</a:t>
            </a:r>
          </a:p>
        </p:txBody>
      </p:sp>
      <p:grpSp>
        <p:nvGrpSpPr>
          <p:cNvPr id="43" name="Group 135"/>
          <p:cNvGrpSpPr>
            <a:grpSpLocks/>
          </p:cNvGrpSpPr>
          <p:nvPr/>
        </p:nvGrpSpPr>
        <p:grpSpPr bwMode="auto">
          <a:xfrm>
            <a:off x="6372934" y="3551305"/>
            <a:ext cx="3166021" cy="1826689"/>
            <a:chOff x="3002" y="2417"/>
            <a:chExt cx="1754" cy="1012"/>
          </a:xfrm>
        </p:grpSpPr>
        <p:sp>
          <p:nvSpPr>
            <p:cNvPr id="44" name="Rectangle 91"/>
            <p:cNvSpPr>
              <a:spLocks noChangeArrowheads="1"/>
            </p:cNvSpPr>
            <p:nvPr/>
          </p:nvSpPr>
          <p:spPr bwMode="auto">
            <a:xfrm>
              <a:off x="3002" y="3051"/>
              <a:ext cx="1175" cy="25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endParaRPr lang="en-US" altLang="en-US" sz="2000"/>
            </a:p>
          </p:txBody>
        </p:sp>
        <p:sp>
          <p:nvSpPr>
            <p:cNvPr id="45" name="Text Box 92"/>
            <p:cNvSpPr txBox="1">
              <a:spLocks noChangeArrowheads="1"/>
            </p:cNvSpPr>
            <p:nvPr/>
          </p:nvSpPr>
          <p:spPr bwMode="auto">
            <a:xfrm>
              <a:off x="3104" y="3042"/>
              <a:ext cx="1112" cy="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r>
                <a:rPr lang="en-US" altLang="en-US" sz="1400"/>
                <a:t>S: 128.119.40.186, 80 </a:t>
              </a:r>
            </a:p>
            <a:p>
              <a:r>
                <a:rPr lang="en-US" altLang="en-US" sz="1400"/>
                <a:t>D: 10.0.0.1, 3345</a:t>
              </a:r>
            </a:p>
            <a:p>
              <a:endParaRPr lang="en-US" altLang="en-US" sz="1400"/>
            </a:p>
          </p:txBody>
        </p:sp>
        <p:grpSp>
          <p:nvGrpSpPr>
            <p:cNvPr id="46" name="Group 93"/>
            <p:cNvGrpSpPr>
              <a:grpSpLocks/>
            </p:cNvGrpSpPr>
            <p:nvPr/>
          </p:nvGrpSpPr>
          <p:grpSpPr bwMode="auto">
            <a:xfrm>
              <a:off x="3054" y="3007"/>
              <a:ext cx="51" cy="99"/>
              <a:chOff x="5508" y="1599"/>
              <a:chExt cx="48" cy="99"/>
            </a:xfrm>
          </p:grpSpPr>
          <p:sp>
            <p:nvSpPr>
              <p:cNvPr id="55" name="Freeform 94"/>
              <p:cNvSpPr>
                <a:spLocks/>
              </p:cNvSpPr>
              <p:nvPr/>
            </p:nvSpPr>
            <p:spPr bwMode="auto">
              <a:xfrm>
                <a:off x="5508" y="1599"/>
                <a:ext cx="48" cy="99"/>
              </a:xfrm>
              <a:custGeom>
                <a:avLst/>
                <a:gdLst>
                  <a:gd name="T0" fmla="*/ 21 w 48"/>
                  <a:gd name="T1" fmla="*/ 0 h 99"/>
                  <a:gd name="T2" fmla="*/ 0 w 48"/>
                  <a:gd name="T3" fmla="*/ 72 h 99"/>
                  <a:gd name="T4" fmla="*/ 27 w 48"/>
                  <a:gd name="T5" fmla="*/ 99 h 99"/>
                  <a:gd name="T6" fmla="*/ 48 w 48"/>
                  <a:gd name="T7" fmla="*/ 21 h 99"/>
                  <a:gd name="T8" fmla="*/ 21 w 48"/>
                  <a:gd name="T9" fmla="*/ 0 h 9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"/>
                  <a:gd name="T16" fmla="*/ 0 h 99"/>
                  <a:gd name="T17" fmla="*/ 48 w 48"/>
                  <a:gd name="T18" fmla="*/ 99 h 9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" h="99">
                    <a:moveTo>
                      <a:pt x="21" y="0"/>
                    </a:moveTo>
                    <a:lnTo>
                      <a:pt x="0" y="72"/>
                    </a:lnTo>
                    <a:lnTo>
                      <a:pt x="27" y="99"/>
                    </a:lnTo>
                    <a:lnTo>
                      <a:pt x="48" y="21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en-US" sz="2000"/>
              </a:p>
            </p:txBody>
          </p:sp>
          <p:sp>
            <p:nvSpPr>
              <p:cNvPr id="56" name="Line 95"/>
              <p:cNvSpPr>
                <a:spLocks noChangeShapeType="1"/>
              </p:cNvSpPr>
              <p:nvPr/>
            </p:nvSpPr>
            <p:spPr bwMode="auto">
              <a:xfrm flipH="1">
                <a:off x="5512" y="1608"/>
                <a:ext cx="22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sz="2000"/>
              </a:p>
            </p:txBody>
          </p:sp>
          <p:sp>
            <p:nvSpPr>
              <p:cNvPr id="57" name="Line 96"/>
              <p:cNvSpPr>
                <a:spLocks noChangeShapeType="1"/>
              </p:cNvSpPr>
              <p:nvPr/>
            </p:nvSpPr>
            <p:spPr bwMode="auto">
              <a:xfrm flipH="1">
                <a:off x="5536" y="1620"/>
                <a:ext cx="2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sz="2000"/>
              </a:p>
            </p:txBody>
          </p:sp>
        </p:grpSp>
        <p:grpSp>
          <p:nvGrpSpPr>
            <p:cNvPr id="47" name="Group 97"/>
            <p:cNvGrpSpPr>
              <a:grpSpLocks/>
            </p:cNvGrpSpPr>
            <p:nvPr/>
          </p:nvGrpSpPr>
          <p:grpSpPr bwMode="auto">
            <a:xfrm>
              <a:off x="3059" y="3248"/>
              <a:ext cx="51" cy="99"/>
              <a:chOff x="5508" y="1599"/>
              <a:chExt cx="48" cy="99"/>
            </a:xfrm>
          </p:grpSpPr>
          <p:sp>
            <p:nvSpPr>
              <p:cNvPr id="52" name="Freeform 98"/>
              <p:cNvSpPr>
                <a:spLocks/>
              </p:cNvSpPr>
              <p:nvPr/>
            </p:nvSpPr>
            <p:spPr bwMode="auto">
              <a:xfrm>
                <a:off x="5508" y="1599"/>
                <a:ext cx="48" cy="99"/>
              </a:xfrm>
              <a:custGeom>
                <a:avLst/>
                <a:gdLst>
                  <a:gd name="T0" fmla="*/ 21 w 48"/>
                  <a:gd name="T1" fmla="*/ 0 h 99"/>
                  <a:gd name="T2" fmla="*/ 0 w 48"/>
                  <a:gd name="T3" fmla="*/ 72 h 99"/>
                  <a:gd name="T4" fmla="*/ 27 w 48"/>
                  <a:gd name="T5" fmla="*/ 99 h 99"/>
                  <a:gd name="T6" fmla="*/ 48 w 48"/>
                  <a:gd name="T7" fmla="*/ 21 h 99"/>
                  <a:gd name="T8" fmla="*/ 21 w 48"/>
                  <a:gd name="T9" fmla="*/ 0 h 9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"/>
                  <a:gd name="T16" fmla="*/ 0 h 99"/>
                  <a:gd name="T17" fmla="*/ 48 w 48"/>
                  <a:gd name="T18" fmla="*/ 99 h 9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" h="99">
                    <a:moveTo>
                      <a:pt x="21" y="0"/>
                    </a:moveTo>
                    <a:lnTo>
                      <a:pt x="0" y="72"/>
                    </a:lnTo>
                    <a:lnTo>
                      <a:pt x="27" y="99"/>
                    </a:lnTo>
                    <a:lnTo>
                      <a:pt x="48" y="21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en-US" sz="2000"/>
              </a:p>
            </p:txBody>
          </p:sp>
          <p:sp>
            <p:nvSpPr>
              <p:cNvPr id="53" name="Line 99"/>
              <p:cNvSpPr>
                <a:spLocks noChangeShapeType="1"/>
              </p:cNvSpPr>
              <p:nvPr/>
            </p:nvSpPr>
            <p:spPr bwMode="auto">
              <a:xfrm flipH="1">
                <a:off x="5512" y="1608"/>
                <a:ext cx="22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sz="2000"/>
              </a:p>
            </p:txBody>
          </p:sp>
          <p:sp>
            <p:nvSpPr>
              <p:cNvPr id="54" name="Line 100"/>
              <p:cNvSpPr>
                <a:spLocks noChangeShapeType="1"/>
              </p:cNvSpPr>
              <p:nvPr/>
            </p:nvSpPr>
            <p:spPr bwMode="auto">
              <a:xfrm flipH="1">
                <a:off x="5536" y="1620"/>
                <a:ext cx="2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sz="2000"/>
              </a:p>
            </p:txBody>
          </p:sp>
        </p:grpSp>
        <p:sp>
          <p:nvSpPr>
            <p:cNvPr id="48" name="Freeform 101"/>
            <p:cNvSpPr>
              <a:spLocks/>
            </p:cNvSpPr>
            <p:nvPr/>
          </p:nvSpPr>
          <p:spPr bwMode="auto">
            <a:xfrm>
              <a:off x="4179" y="2417"/>
              <a:ext cx="577" cy="768"/>
            </a:xfrm>
            <a:custGeom>
              <a:avLst/>
              <a:gdLst>
                <a:gd name="T0" fmla="*/ 577 w 577"/>
                <a:gd name="T1" fmla="*/ 0 h 768"/>
                <a:gd name="T2" fmla="*/ 342 w 577"/>
                <a:gd name="T3" fmla="*/ 0 h 768"/>
                <a:gd name="T4" fmla="*/ 342 w 577"/>
                <a:gd name="T5" fmla="*/ 768 h 768"/>
                <a:gd name="T6" fmla="*/ 0 w 577"/>
                <a:gd name="T7" fmla="*/ 760 h 76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7"/>
                <a:gd name="T13" fmla="*/ 0 h 768"/>
                <a:gd name="T14" fmla="*/ 577 w 577"/>
                <a:gd name="T15" fmla="*/ 768 h 76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7" h="768">
                  <a:moveTo>
                    <a:pt x="577" y="0"/>
                  </a:moveTo>
                  <a:lnTo>
                    <a:pt x="342" y="0"/>
                  </a:lnTo>
                  <a:lnTo>
                    <a:pt x="342" y="768"/>
                  </a:lnTo>
                  <a:lnTo>
                    <a:pt x="0" y="760"/>
                  </a:lnTo>
                </a:path>
              </a:pathLst>
            </a:custGeom>
            <a:noFill/>
            <a:ln w="28575" cap="flat" cmpd="sng">
              <a:solidFill>
                <a:schemeClr val="tx1"/>
              </a:solidFill>
              <a:prstDash val="solid"/>
              <a:round/>
              <a:headEnd type="triangle" w="med" len="med"/>
              <a:tailEnd type="none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/>
            <a:lstStyle/>
            <a:p>
              <a:endParaRPr lang="en-US" sz="2000"/>
            </a:p>
          </p:txBody>
        </p:sp>
        <p:grpSp>
          <p:nvGrpSpPr>
            <p:cNvPr id="49" name="Group 102"/>
            <p:cNvGrpSpPr>
              <a:grpSpLocks/>
            </p:cNvGrpSpPr>
            <p:nvPr/>
          </p:nvGrpSpPr>
          <p:grpSpPr bwMode="auto">
            <a:xfrm>
              <a:off x="4240" y="3061"/>
              <a:ext cx="218" cy="228"/>
              <a:chOff x="5140" y="400"/>
              <a:chExt cx="218" cy="228"/>
            </a:xfrm>
          </p:grpSpPr>
          <p:sp>
            <p:nvSpPr>
              <p:cNvPr id="50" name="Oval 103"/>
              <p:cNvSpPr>
                <a:spLocks noChangeArrowheads="1"/>
              </p:cNvSpPr>
              <p:nvPr/>
            </p:nvSpPr>
            <p:spPr bwMode="auto">
              <a:xfrm>
                <a:off x="5140" y="410"/>
                <a:ext cx="218" cy="218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rgbClr val="CC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endParaRPr lang="en-US" altLang="en-US" sz="2000"/>
              </a:p>
            </p:txBody>
          </p:sp>
          <p:sp>
            <p:nvSpPr>
              <p:cNvPr id="51" name="Text Box 104"/>
              <p:cNvSpPr txBox="1">
                <a:spLocks noChangeArrowheads="1"/>
              </p:cNvSpPr>
              <p:nvPr/>
            </p:nvSpPr>
            <p:spPr bwMode="auto">
              <a:xfrm>
                <a:off x="5154" y="400"/>
                <a:ext cx="171" cy="2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r>
                  <a:rPr lang="en-US" altLang="en-US" sz="2000">
                    <a:solidFill>
                      <a:srgbClr val="CC0000"/>
                    </a:solidFill>
                  </a:rPr>
                  <a:t>4</a:t>
                </a:r>
              </a:p>
            </p:txBody>
          </p:sp>
        </p:grpSp>
      </p:grpSp>
      <p:grpSp>
        <p:nvGrpSpPr>
          <p:cNvPr id="58" name="Group 108"/>
          <p:cNvGrpSpPr>
            <a:grpSpLocks/>
          </p:cNvGrpSpPr>
          <p:nvPr/>
        </p:nvGrpSpPr>
        <p:grpSpPr bwMode="auto">
          <a:xfrm>
            <a:off x="2696091" y="3798595"/>
            <a:ext cx="2839310" cy="644395"/>
            <a:chOff x="1026" y="3559"/>
            <a:chExt cx="1573" cy="357"/>
          </a:xfrm>
        </p:grpSpPr>
        <p:grpSp>
          <p:nvGrpSpPr>
            <p:cNvPr id="59" name="Group 68"/>
            <p:cNvGrpSpPr>
              <a:grpSpLocks/>
            </p:cNvGrpSpPr>
            <p:nvPr/>
          </p:nvGrpSpPr>
          <p:grpSpPr bwMode="auto">
            <a:xfrm>
              <a:off x="1412" y="3559"/>
              <a:ext cx="1187" cy="357"/>
              <a:chOff x="4381" y="786"/>
              <a:chExt cx="1108" cy="357"/>
            </a:xfrm>
          </p:grpSpPr>
          <p:sp>
            <p:nvSpPr>
              <p:cNvPr id="64" name="Rectangle 69"/>
              <p:cNvSpPr>
                <a:spLocks noChangeArrowheads="1"/>
              </p:cNvSpPr>
              <p:nvPr/>
            </p:nvSpPr>
            <p:spPr bwMode="auto">
              <a:xfrm>
                <a:off x="4385" y="830"/>
                <a:ext cx="1104" cy="256"/>
              </a:xfrm>
              <a:prstGeom prst="rect">
                <a:avLst/>
              </a:prstGeom>
              <a:solidFill>
                <a:schemeClr val="bg1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endParaRPr lang="en-US" altLang="en-US" sz="2000"/>
              </a:p>
            </p:txBody>
          </p:sp>
          <p:sp>
            <p:nvSpPr>
              <p:cNvPr id="65" name="Text Box 70"/>
              <p:cNvSpPr txBox="1">
                <a:spLocks noChangeArrowheads="1"/>
              </p:cNvSpPr>
              <p:nvPr/>
            </p:nvSpPr>
            <p:spPr bwMode="auto">
              <a:xfrm>
                <a:off x="4381" y="813"/>
                <a:ext cx="1045" cy="27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r>
                  <a:rPr lang="en-US" altLang="en-US" sz="1400"/>
                  <a:t>S: 138.76.29.7, 5001</a:t>
                </a:r>
              </a:p>
              <a:p>
                <a:r>
                  <a:rPr lang="en-US" altLang="en-US" sz="1400"/>
                  <a:t>D: 128.119.40.186, 80</a:t>
                </a:r>
              </a:p>
            </p:txBody>
          </p:sp>
          <p:grpSp>
            <p:nvGrpSpPr>
              <p:cNvPr id="66" name="Group 71"/>
              <p:cNvGrpSpPr>
                <a:grpSpLocks/>
              </p:cNvGrpSpPr>
              <p:nvPr/>
            </p:nvGrpSpPr>
            <p:grpSpPr bwMode="auto">
              <a:xfrm>
                <a:off x="5394" y="786"/>
                <a:ext cx="48" cy="99"/>
                <a:chOff x="5508" y="1599"/>
                <a:chExt cx="48" cy="99"/>
              </a:xfrm>
            </p:grpSpPr>
            <p:sp>
              <p:nvSpPr>
                <p:cNvPr id="71" name="Freeform 72"/>
                <p:cNvSpPr>
                  <a:spLocks/>
                </p:cNvSpPr>
                <p:nvPr/>
              </p:nvSpPr>
              <p:spPr bwMode="auto">
                <a:xfrm>
                  <a:off x="5508" y="1599"/>
                  <a:ext cx="48" cy="99"/>
                </a:xfrm>
                <a:custGeom>
                  <a:avLst/>
                  <a:gdLst>
                    <a:gd name="T0" fmla="*/ 21 w 48"/>
                    <a:gd name="T1" fmla="*/ 0 h 99"/>
                    <a:gd name="T2" fmla="*/ 0 w 48"/>
                    <a:gd name="T3" fmla="*/ 72 h 99"/>
                    <a:gd name="T4" fmla="*/ 27 w 48"/>
                    <a:gd name="T5" fmla="*/ 99 h 99"/>
                    <a:gd name="T6" fmla="*/ 48 w 48"/>
                    <a:gd name="T7" fmla="*/ 21 h 99"/>
                    <a:gd name="T8" fmla="*/ 21 w 48"/>
                    <a:gd name="T9" fmla="*/ 0 h 9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"/>
                    <a:gd name="T16" fmla="*/ 0 h 99"/>
                    <a:gd name="T17" fmla="*/ 48 w 48"/>
                    <a:gd name="T18" fmla="*/ 99 h 9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" h="99">
                      <a:moveTo>
                        <a:pt x="21" y="0"/>
                      </a:moveTo>
                      <a:lnTo>
                        <a:pt x="0" y="72"/>
                      </a:lnTo>
                      <a:lnTo>
                        <a:pt x="27" y="99"/>
                      </a:lnTo>
                      <a:lnTo>
                        <a:pt x="48" y="21"/>
                      </a:lnTo>
                      <a:lnTo>
                        <a:pt x="21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/>
                <a:p>
                  <a:endParaRPr lang="en-US" sz="2000"/>
                </a:p>
              </p:txBody>
            </p:sp>
            <p:sp>
              <p:nvSpPr>
                <p:cNvPr id="72" name="Line 73"/>
                <p:cNvSpPr>
                  <a:spLocks noChangeShapeType="1"/>
                </p:cNvSpPr>
                <p:nvPr/>
              </p:nvSpPr>
              <p:spPr bwMode="auto">
                <a:xfrm flipH="1">
                  <a:off x="5512" y="1608"/>
                  <a:ext cx="21" cy="6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 sz="2000"/>
                </a:p>
              </p:txBody>
            </p:sp>
            <p:sp>
              <p:nvSpPr>
                <p:cNvPr id="73" name="Line 74"/>
                <p:cNvSpPr>
                  <a:spLocks noChangeShapeType="1"/>
                </p:cNvSpPr>
                <p:nvPr/>
              </p:nvSpPr>
              <p:spPr bwMode="auto">
                <a:xfrm flipH="1">
                  <a:off x="5536" y="1620"/>
                  <a:ext cx="21" cy="6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 sz="2000"/>
                </a:p>
              </p:txBody>
            </p:sp>
          </p:grpSp>
          <p:grpSp>
            <p:nvGrpSpPr>
              <p:cNvPr id="67" name="Group 75"/>
              <p:cNvGrpSpPr>
                <a:grpSpLocks/>
              </p:cNvGrpSpPr>
              <p:nvPr/>
            </p:nvGrpSpPr>
            <p:grpSpPr bwMode="auto">
              <a:xfrm>
                <a:off x="5382" y="1044"/>
                <a:ext cx="48" cy="99"/>
                <a:chOff x="5508" y="1599"/>
                <a:chExt cx="48" cy="99"/>
              </a:xfrm>
            </p:grpSpPr>
            <p:sp>
              <p:nvSpPr>
                <p:cNvPr id="68" name="Freeform 76"/>
                <p:cNvSpPr>
                  <a:spLocks/>
                </p:cNvSpPr>
                <p:nvPr/>
              </p:nvSpPr>
              <p:spPr bwMode="auto">
                <a:xfrm>
                  <a:off x="5508" y="1599"/>
                  <a:ext cx="48" cy="99"/>
                </a:xfrm>
                <a:custGeom>
                  <a:avLst/>
                  <a:gdLst>
                    <a:gd name="T0" fmla="*/ 21 w 48"/>
                    <a:gd name="T1" fmla="*/ 0 h 99"/>
                    <a:gd name="T2" fmla="*/ 0 w 48"/>
                    <a:gd name="T3" fmla="*/ 72 h 99"/>
                    <a:gd name="T4" fmla="*/ 27 w 48"/>
                    <a:gd name="T5" fmla="*/ 99 h 99"/>
                    <a:gd name="T6" fmla="*/ 48 w 48"/>
                    <a:gd name="T7" fmla="*/ 21 h 99"/>
                    <a:gd name="T8" fmla="*/ 21 w 48"/>
                    <a:gd name="T9" fmla="*/ 0 h 99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48"/>
                    <a:gd name="T16" fmla="*/ 0 h 99"/>
                    <a:gd name="T17" fmla="*/ 48 w 48"/>
                    <a:gd name="T18" fmla="*/ 99 h 99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48" h="99">
                      <a:moveTo>
                        <a:pt x="21" y="0"/>
                      </a:moveTo>
                      <a:lnTo>
                        <a:pt x="0" y="72"/>
                      </a:lnTo>
                      <a:lnTo>
                        <a:pt x="27" y="99"/>
                      </a:lnTo>
                      <a:lnTo>
                        <a:pt x="48" y="21"/>
                      </a:lnTo>
                      <a:lnTo>
                        <a:pt x="21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ap="flat" cmpd="sng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14:hiddenLine>
                  </a:ext>
                </a:extLst>
              </p:spPr>
              <p:txBody>
                <a:bodyPr wrap="none"/>
                <a:lstStyle/>
                <a:p>
                  <a:endParaRPr lang="en-US" sz="2000"/>
                </a:p>
              </p:txBody>
            </p:sp>
            <p:sp>
              <p:nvSpPr>
                <p:cNvPr id="69" name="Line 77"/>
                <p:cNvSpPr>
                  <a:spLocks noChangeShapeType="1"/>
                </p:cNvSpPr>
                <p:nvPr/>
              </p:nvSpPr>
              <p:spPr bwMode="auto">
                <a:xfrm flipH="1">
                  <a:off x="5510" y="1608"/>
                  <a:ext cx="21" cy="6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 sz="2000"/>
                </a:p>
              </p:txBody>
            </p:sp>
            <p:sp>
              <p:nvSpPr>
                <p:cNvPr id="70" name="Line 78"/>
                <p:cNvSpPr>
                  <a:spLocks noChangeShapeType="1"/>
                </p:cNvSpPr>
                <p:nvPr/>
              </p:nvSpPr>
              <p:spPr bwMode="auto">
                <a:xfrm flipH="1">
                  <a:off x="5536" y="1620"/>
                  <a:ext cx="21" cy="68"/>
                </a:xfrm>
                <a:prstGeom prst="line">
                  <a:avLst/>
                </a:prstGeom>
                <a:no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 wrap="none"/>
                <a:lstStyle/>
                <a:p>
                  <a:endParaRPr lang="en-US" sz="2000"/>
                </a:p>
              </p:txBody>
            </p:sp>
          </p:grpSp>
        </p:grpSp>
        <p:sp>
          <p:nvSpPr>
            <p:cNvPr id="60" name="Line 79"/>
            <p:cNvSpPr>
              <a:spLocks noChangeShapeType="1"/>
            </p:cNvSpPr>
            <p:nvPr/>
          </p:nvSpPr>
          <p:spPr bwMode="auto">
            <a:xfrm flipH="1">
              <a:off x="1026" y="3729"/>
              <a:ext cx="37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sz="2000"/>
            </a:p>
          </p:txBody>
        </p:sp>
        <p:grpSp>
          <p:nvGrpSpPr>
            <p:cNvPr id="61" name="Group 105"/>
            <p:cNvGrpSpPr>
              <a:grpSpLocks/>
            </p:cNvGrpSpPr>
            <p:nvPr/>
          </p:nvGrpSpPr>
          <p:grpSpPr bwMode="auto">
            <a:xfrm>
              <a:off x="1143" y="3613"/>
              <a:ext cx="218" cy="228"/>
              <a:chOff x="5140" y="400"/>
              <a:chExt cx="218" cy="228"/>
            </a:xfrm>
          </p:grpSpPr>
          <p:sp>
            <p:nvSpPr>
              <p:cNvPr id="62" name="Oval 106"/>
              <p:cNvSpPr>
                <a:spLocks noChangeArrowheads="1"/>
              </p:cNvSpPr>
              <p:nvPr/>
            </p:nvSpPr>
            <p:spPr bwMode="auto">
              <a:xfrm>
                <a:off x="5140" y="410"/>
                <a:ext cx="218" cy="218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endParaRPr lang="en-US" altLang="en-US" sz="2000"/>
              </a:p>
            </p:txBody>
          </p:sp>
          <p:sp>
            <p:nvSpPr>
              <p:cNvPr id="63" name="Text Box 107"/>
              <p:cNvSpPr txBox="1">
                <a:spLocks noChangeArrowheads="1"/>
              </p:cNvSpPr>
              <p:nvPr/>
            </p:nvSpPr>
            <p:spPr bwMode="auto">
              <a:xfrm>
                <a:off x="5154" y="400"/>
                <a:ext cx="171" cy="2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r>
                  <a:rPr lang="en-US" altLang="en-US" sz="2000" dirty="0">
                    <a:solidFill>
                      <a:srgbClr val="CC0000"/>
                    </a:solidFill>
                  </a:rPr>
                  <a:t>2</a:t>
                </a:r>
              </a:p>
            </p:txBody>
          </p:sp>
        </p:grpSp>
      </p:grpSp>
      <p:grpSp>
        <p:nvGrpSpPr>
          <p:cNvPr id="74" name="Group 112"/>
          <p:cNvGrpSpPr>
            <a:grpSpLocks/>
          </p:cNvGrpSpPr>
          <p:nvPr/>
        </p:nvGrpSpPr>
        <p:grpSpPr bwMode="auto">
          <a:xfrm>
            <a:off x="954237" y="1545919"/>
            <a:ext cx="5860930" cy="2333902"/>
            <a:chOff x="0" y="1306"/>
            <a:chExt cx="3247" cy="1293"/>
          </a:xfrm>
        </p:grpSpPr>
        <p:sp>
          <p:nvSpPr>
            <p:cNvPr id="75" name="Text Box 82"/>
            <p:cNvSpPr txBox="1">
              <a:spLocks noChangeArrowheads="1"/>
            </p:cNvSpPr>
            <p:nvPr/>
          </p:nvSpPr>
          <p:spPr bwMode="auto">
            <a:xfrm>
              <a:off x="0" y="1306"/>
              <a:ext cx="1285" cy="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>
                <a:lnSpc>
                  <a:spcPct val="85000"/>
                </a:lnSpc>
              </a:pPr>
              <a:r>
                <a:rPr lang="en-US" altLang="en-US" sz="2000" b="1" i="1" dirty="0">
                  <a:solidFill>
                    <a:srgbClr val="CC0000"/>
                  </a:solidFill>
                </a:rPr>
                <a:t>2b:</a:t>
              </a:r>
              <a:r>
                <a:rPr lang="en-US" altLang="en-US" sz="2000" dirty="0">
                  <a:solidFill>
                    <a:srgbClr val="FF0000"/>
                  </a:solidFill>
                </a:rPr>
                <a:t> </a:t>
              </a:r>
              <a:r>
                <a:rPr lang="en-US" altLang="en-US" sz="2000" dirty="0">
                  <a:solidFill>
                    <a:srgbClr val="000099"/>
                  </a:solidFill>
                </a:rPr>
                <a:t>NAT router</a:t>
              </a:r>
            </a:p>
            <a:p>
              <a:pPr>
                <a:lnSpc>
                  <a:spcPct val="85000"/>
                </a:lnSpc>
              </a:pPr>
              <a:r>
                <a:rPr lang="en-US" altLang="en-US" sz="2000" dirty="0">
                  <a:solidFill>
                    <a:srgbClr val="000099"/>
                  </a:solidFill>
                </a:rPr>
                <a:t>changes datagram</a:t>
              </a:r>
            </a:p>
            <a:p>
              <a:pPr>
                <a:lnSpc>
                  <a:spcPct val="85000"/>
                </a:lnSpc>
              </a:pPr>
              <a:r>
                <a:rPr lang="en-US" altLang="en-US" sz="2000" dirty="0">
                  <a:solidFill>
                    <a:srgbClr val="000099"/>
                  </a:solidFill>
                </a:rPr>
                <a:t>source </a:t>
              </a:r>
              <a:r>
                <a:rPr lang="en-US" altLang="en-US" sz="2000" dirty="0" err="1">
                  <a:solidFill>
                    <a:srgbClr val="000099"/>
                  </a:solidFill>
                </a:rPr>
                <a:t>addr</a:t>
              </a:r>
              <a:r>
                <a:rPr lang="en-US" altLang="en-US" sz="2000" dirty="0">
                  <a:solidFill>
                    <a:srgbClr val="000099"/>
                  </a:solidFill>
                </a:rPr>
                <a:t> from</a:t>
              </a:r>
            </a:p>
            <a:p>
              <a:pPr>
                <a:lnSpc>
                  <a:spcPct val="85000"/>
                </a:lnSpc>
              </a:pPr>
              <a:r>
                <a:rPr lang="en-US" altLang="en-US" sz="2000" dirty="0">
                  <a:solidFill>
                    <a:srgbClr val="000099"/>
                  </a:solidFill>
                </a:rPr>
                <a:t>10.0.0.1, 3345 to</a:t>
              </a:r>
            </a:p>
            <a:p>
              <a:pPr>
                <a:lnSpc>
                  <a:spcPct val="85000"/>
                </a:lnSpc>
              </a:pPr>
              <a:r>
                <a:rPr lang="en-US" altLang="en-US" sz="2000" dirty="0">
                  <a:solidFill>
                    <a:srgbClr val="000099"/>
                  </a:solidFill>
                </a:rPr>
                <a:t>138.76.29.7, 5001</a:t>
              </a:r>
            </a:p>
          </p:txBody>
        </p:sp>
        <p:sp>
          <p:nvSpPr>
            <p:cNvPr id="76" name="Line 83"/>
            <p:cNvSpPr>
              <a:spLocks noChangeShapeType="1"/>
            </p:cNvSpPr>
            <p:nvPr/>
          </p:nvSpPr>
          <p:spPr bwMode="auto">
            <a:xfrm>
              <a:off x="1285" y="2243"/>
              <a:ext cx="147" cy="356"/>
            </a:xfrm>
            <a:prstGeom prst="line">
              <a:avLst/>
            </a:prstGeom>
            <a:noFill/>
            <a:ln w="12700">
              <a:solidFill>
                <a:srgbClr val="CC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sz="2000"/>
            </a:p>
          </p:txBody>
        </p:sp>
        <p:sp>
          <p:nvSpPr>
            <p:cNvPr id="77" name="Line 110"/>
            <p:cNvSpPr>
              <a:spLocks noChangeShapeType="1"/>
            </p:cNvSpPr>
            <p:nvPr/>
          </p:nvSpPr>
          <p:spPr bwMode="auto">
            <a:xfrm flipV="1">
              <a:off x="1275" y="1788"/>
              <a:ext cx="663" cy="455"/>
            </a:xfrm>
            <a:prstGeom prst="line">
              <a:avLst/>
            </a:prstGeom>
            <a:noFill/>
            <a:ln w="12700">
              <a:solidFill>
                <a:srgbClr val="CC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sz="2000"/>
            </a:p>
          </p:txBody>
        </p:sp>
        <p:sp>
          <p:nvSpPr>
            <p:cNvPr id="78" name="Line 111"/>
            <p:cNvSpPr>
              <a:spLocks noChangeShapeType="1"/>
            </p:cNvSpPr>
            <p:nvPr/>
          </p:nvSpPr>
          <p:spPr bwMode="auto">
            <a:xfrm flipV="1">
              <a:off x="1275" y="1751"/>
              <a:ext cx="1972" cy="491"/>
            </a:xfrm>
            <a:prstGeom prst="line">
              <a:avLst/>
            </a:prstGeom>
            <a:noFill/>
            <a:ln w="12700">
              <a:solidFill>
                <a:srgbClr val="CC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sz="2000"/>
            </a:p>
          </p:txBody>
        </p:sp>
      </p:grpSp>
      <p:grpSp>
        <p:nvGrpSpPr>
          <p:cNvPr id="79" name="Group 129"/>
          <p:cNvGrpSpPr>
            <a:grpSpLocks/>
          </p:cNvGrpSpPr>
          <p:nvPr/>
        </p:nvGrpSpPr>
        <p:grpSpPr bwMode="auto">
          <a:xfrm>
            <a:off x="2501147" y="4968253"/>
            <a:ext cx="2810430" cy="763527"/>
            <a:chOff x="1163" y="3752"/>
            <a:chExt cx="1557" cy="423"/>
          </a:xfrm>
        </p:grpSpPr>
        <p:sp>
          <p:nvSpPr>
            <p:cNvPr id="80" name="Rectangle 115"/>
            <p:cNvSpPr>
              <a:spLocks noChangeArrowheads="1"/>
            </p:cNvSpPr>
            <p:nvPr/>
          </p:nvSpPr>
          <p:spPr bwMode="auto">
            <a:xfrm>
              <a:off x="1163" y="3796"/>
              <a:ext cx="1183" cy="256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endParaRPr lang="en-US" altLang="en-US" sz="2000"/>
            </a:p>
          </p:txBody>
        </p:sp>
        <p:sp>
          <p:nvSpPr>
            <p:cNvPr id="81" name="Text Box 116"/>
            <p:cNvSpPr txBox="1">
              <a:spLocks noChangeArrowheads="1"/>
            </p:cNvSpPr>
            <p:nvPr/>
          </p:nvSpPr>
          <p:spPr bwMode="auto">
            <a:xfrm>
              <a:off x="1281" y="3788"/>
              <a:ext cx="1120" cy="3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r>
                <a:rPr lang="en-US" altLang="en-US" sz="1400"/>
                <a:t>S: 128.119.40.186, 80 </a:t>
              </a:r>
            </a:p>
            <a:p>
              <a:r>
                <a:rPr lang="en-US" altLang="en-US" sz="1400"/>
                <a:t>D: 138.76.29.7, 5001</a:t>
              </a:r>
            </a:p>
            <a:p>
              <a:endParaRPr lang="en-US" altLang="en-US" sz="1400"/>
            </a:p>
          </p:txBody>
        </p:sp>
        <p:grpSp>
          <p:nvGrpSpPr>
            <p:cNvPr id="82" name="Group 117"/>
            <p:cNvGrpSpPr>
              <a:grpSpLocks/>
            </p:cNvGrpSpPr>
            <p:nvPr/>
          </p:nvGrpSpPr>
          <p:grpSpPr bwMode="auto">
            <a:xfrm>
              <a:off x="1214" y="3752"/>
              <a:ext cx="52" cy="99"/>
              <a:chOff x="5508" y="1599"/>
              <a:chExt cx="48" cy="99"/>
            </a:xfrm>
          </p:grpSpPr>
          <p:sp>
            <p:nvSpPr>
              <p:cNvPr id="91" name="Freeform 118"/>
              <p:cNvSpPr>
                <a:spLocks/>
              </p:cNvSpPr>
              <p:nvPr/>
            </p:nvSpPr>
            <p:spPr bwMode="auto">
              <a:xfrm>
                <a:off x="5508" y="1599"/>
                <a:ext cx="48" cy="99"/>
              </a:xfrm>
              <a:custGeom>
                <a:avLst/>
                <a:gdLst>
                  <a:gd name="T0" fmla="*/ 21 w 48"/>
                  <a:gd name="T1" fmla="*/ 0 h 99"/>
                  <a:gd name="T2" fmla="*/ 0 w 48"/>
                  <a:gd name="T3" fmla="*/ 72 h 99"/>
                  <a:gd name="T4" fmla="*/ 27 w 48"/>
                  <a:gd name="T5" fmla="*/ 99 h 99"/>
                  <a:gd name="T6" fmla="*/ 48 w 48"/>
                  <a:gd name="T7" fmla="*/ 21 h 99"/>
                  <a:gd name="T8" fmla="*/ 21 w 48"/>
                  <a:gd name="T9" fmla="*/ 0 h 9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"/>
                  <a:gd name="T16" fmla="*/ 0 h 99"/>
                  <a:gd name="T17" fmla="*/ 48 w 48"/>
                  <a:gd name="T18" fmla="*/ 99 h 9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" h="99">
                    <a:moveTo>
                      <a:pt x="21" y="0"/>
                    </a:moveTo>
                    <a:lnTo>
                      <a:pt x="0" y="72"/>
                    </a:lnTo>
                    <a:lnTo>
                      <a:pt x="27" y="99"/>
                    </a:lnTo>
                    <a:lnTo>
                      <a:pt x="48" y="21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en-US" sz="2000"/>
              </a:p>
            </p:txBody>
          </p:sp>
          <p:sp>
            <p:nvSpPr>
              <p:cNvPr id="92" name="Line 119"/>
              <p:cNvSpPr>
                <a:spLocks noChangeShapeType="1"/>
              </p:cNvSpPr>
              <p:nvPr/>
            </p:nvSpPr>
            <p:spPr bwMode="auto">
              <a:xfrm flipH="1">
                <a:off x="5512" y="1608"/>
                <a:ext cx="2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sz="2000"/>
              </a:p>
            </p:txBody>
          </p:sp>
          <p:sp>
            <p:nvSpPr>
              <p:cNvPr id="93" name="Line 120"/>
              <p:cNvSpPr>
                <a:spLocks noChangeShapeType="1"/>
              </p:cNvSpPr>
              <p:nvPr/>
            </p:nvSpPr>
            <p:spPr bwMode="auto">
              <a:xfrm flipH="1">
                <a:off x="5536" y="1620"/>
                <a:ext cx="2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sz="2000"/>
              </a:p>
            </p:txBody>
          </p:sp>
        </p:grpSp>
        <p:grpSp>
          <p:nvGrpSpPr>
            <p:cNvPr id="83" name="Group 121"/>
            <p:cNvGrpSpPr>
              <a:grpSpLocks/>
            </p:cNvGrpSpPr>
            <p:nvPr/>
          </p:nvGrpSpPr>
          <p:grpSpPr bwMode="auto">
            <a:xfrm>
              <a:off x="1193" y="3984"/>
              <a:ext cx="52" cy="99"/>
              <a:chOff x="5508" y="1599"/>
              <a:chExt cx="48" cy="99"/>
            </a:xfrm>
          </p:grpSpPr>
          <p:sp>
            <p:nvSpPr>
              <p:cNvPr id="88" name="Freeform 122"/>
              <p:cNvSpPr>
                <a:spLocks/>
              </p:cNvSpPr>
              <p:nvPr/>
            </p:nvSpPr>
            <p:spPr bwMode="auto">
              <a:xfrm>
                <a:off x="5508" y="1599"/>
                <a:ext cx="48" cy="99"/>
              </a:xfrm>
              <a:custGeom>
                <a:avLst/>
                <a:gdLst>
                  <a:gd name="T0" fmla="*/ 21 w 48"/>
                  <a:gd name="T1" fmla="*/ 0 h 99"/>
                  <a:gd name="T2" fmla="*/ 0 w 48"/>
                  <a:gd name="T3" fmla="*/ 72 h 99"/>
                  <a:gd name="T4" fmla="*/ 27 w 48"/>
                  <a:gd name="T5" fmla="*/ 99 h 99"/>
                  <a:gd name="T6" fmla="*/ 48 w 48"/>
                  <a:gd name="T7" fmla="*/ 21 h 99"/>
                  <a:gd name="T8" fmla="*/ 21 w 48"/>
                  <a:gd name="T9" fmla="*/ 0 h 9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48"/>
                  <a:gd name="T16" fmla="*/ 0 h 99"/>
                  <a:gd name="T17" fmla="*/ 48 w 48"/>
                  <a:gd name="T18" fmla="*/ 99 h 99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48" h="99">
                    <a:moveTo>
                      <a:pt x="21" y="0"/>
                    </a:moveTo>
                    <a:lnTo>
                      <a:pt x="0" y="72"/>
                    </a:lnTo>
                    <a:lnTo>
                      <a:pt x="27" y="99"/>
                    </a:lnTo>
                    <a:lnTo>
                      <a:pt x="48" y="21"/>
                    </a:lnTo>
                    <a:lnTo>
                      <a:pt x="21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ap="flat" cmpd="sng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14:hiddenLine>
                </a:ext>
              </a:extLst>
            </p:spPr>
            <p:txBody>
              <a:bodyPr wrap="none"/>
              <a:lstStyle/>
              <a:p>
                <a:endParaRPr lang="en-US" sz="2000"/>
              </a:p>
            </p:txBody>
          </p:sp>
          <p:sp>
            <p:nvSpPr>
              <p:cNvPr id="89" name="Line 123"/>
              <p:cNvSpPr>
                <a:spLocks noChangeShapeType="1"/>
              </p:cNvSpPr>
              <p:nvPr/>
            </p:nvSpPr>
            <p:spPr bwMode="auto">
              <a:xfrm flipH="1">
                <a:off x="5512" y="1608"/>
                <a:ext cx="2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sz="2000"/>
              </a:p>
            </p:txBody>
          </p:sp>
          <p:sp>
            <p:nvSpPr>
              <p:cNvPr id="90" name="Line 124"/>
              <p:cNvSpPr>
                <a:spLocks noChangeShapeType="1"/>
              </p:cNvSpPr>
              <p:nvPr/>
            </p:nvSpPr>
            <p:spPr bwMode="auto">
              <a:xfrm flipH="1">
                <a:off x="5536" y="1620"/>
                <a:ext cx="20" cy="68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/>
              <a:lstStyle/>
              <a:p>
                <a:endParaRPr lang="en-US" sz="2000"/>
              </a:p>
            </p:txBody>
          </p:sp>
        </p:grpSp>
        <p:sp>
          <p:nvSpPr>
            <p:cNvPr id="84" name="Line 125"/>
            <p:cNvSpPr>
              <a:spLocks noChangeShapeType="1"/>
            </p:cNvSpPr>
            <p:nvPr/>
          </p:nvSpPr>
          <p:spPr bwMode="auto">
            <a:xfrm flipH="1">
              <a:off x="2344" y="3931"/>
              <a:ext cx="37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 type="triangle" w="med" len="med"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/>
            <a:lstStyle/>
            <a:p>
              <a:endParaRPr lang="en-US" sz="2000"/>
            </a:p>
          </p:txBody>
        </p:sp>
        <p:grpSp>
          <p:nvGrpSpPr>
            <p:cNvPr id="85" name="Group 126"/>
            <p:cNvGrpSpPr>
              <a:grpSpLocks/>
            </p:cNvGrpSpPr>
            <p:nvPr/>
          </p:nvGrpSpPr>
          <p:grpSpPr bwMode="auto">
            <a:xfrm>
              <a:off x="2409" y="3815"/>
              <a:ext cx="218" cy="228"/>
              <a:chOff x="5140" y="400"/>
              <a:chExt cx="218" cy="228"/>
            </a:xfrm>
          </p:grpSpPr>
          <p:sp>
            <p:nvSpPr>
              <p:cNvPr id="86" name="Oval 127"/>
              <p:cNvSpPr>
                <a:spLocks noChangeArrowheads="1"/>
              </p:cNvSpPr>
              <p:nvPr/>
            </p:nvSpPr>
            <p:spPr bwMode="auto">
              <a:xfrm>
                <a:off x="5140" y="410"/>
                <a:ext cx="218" cy="218"/>
              </a:xfrm>
              <a:prstGeom prst="ellipse">
                <a:avLst/>
              </a:prstGeom>
              <a:solidFill>
                <a:schemeClr val="bg1"/>
              </a:solidFill>
              <a:ln w="9525">
                <a:solidFill>
                  <a:srgbClr val="CC0000"/>
                </a:solidFill>
                <a:round/>
                <a:headEnd/>
                <a:tailEnd/>
              </a:ln>
            </p:spPr>
            <p:txBody>
              <a:bodyPr wrap="none" anchor="ctr"/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endParaRPr lang="en-US" altLang="en-US" sz="2000"/>
              </a:p>
            </p:txBody>
          </p:sp>
          <p:sp>
            <p:nvSpPr>
              <p:cNvPr id="87" name="Text Box 128"/>
              <p:cNvSpPr txBox="1">
                <a:spLocks noChangeArrowheads="1"/>
              </p:cNvSpPr>
              <p:nvPr/>
            </p:nvSpPr>
            <p:spPr bwMode="auto">
              <a:xfrm>
                <a:off x="5154" y="400"/>
                <a:ext cx="171" cy="20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r>
                  <a:rPr lang="en-US" altLang="en-US" sz="2000">
                    <a:solidFill>
                      <a:srgbClr val="CC0000"/>
                    </a:solidFill>
                  </a:rPr>
                  <a:t>3</a:t>
                </a:r>
              </a:p>
            </p:txBody>
          </p:sp>
        </p:grpSp>
      </p:grpSp>
      <p:sp>
        <p:nvSpPr>
          <p:cNvPr id="94" name="Text Box 131"/>
          <p:cNvSpPr txBox="1">
            <a:spLocks noChangeArrowheads="1"/>
          </p:cNvSpPr>
          <p:nvPr/>
        </p:nvSpPr>
        <p:spPr bwMode="auto">
          <a:xfrm>
            <a:off x="2452411" y="5524202"/>
            <a:ext cx="2191290" cy="828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lnSpc>
                <a:spcPct val="85000"/>
              </a:lnSpc>
            </a:pPr>
            <a:r>
              <a:rPr lang="en-US" altLang="en-US" sz="2000" b="1" i="1">
                <a:solidFill>
                  <a:srgbClr val="CC0000"/>
                </a:solidFill>
              </a:rPr>
              <a:t>3:</a:t>
            </a:r>
            <a:r>
              <a:rPr lang="en-US" altLang="en-US" sz="2000">
                <a:solidFill>
                  <a:srgbClr val="FF0000"/>
                </a:solidFill>
              </a:rPr>
              <a:t> </a:t>
            </a:r>
            <a:r>
              <a:rPr lang="en-US" altLang="en-US" sz="2000">
                <a:solidFill>
                  <a:srgbClr val="000099"/>
                </a:solidFill>
              </a:rPr>
              <a:t>reply arrives</a:t>
            </a:r>
          </a:p>
          <a:p>
            <a:pPr>
              <a:lnSpc>
                <a:spcPct val="85000"/>
              </a:lnSpc>
            </a:pPr>
            <a:r>
              <a:rPr lang="en-US" altLang="en-US" sz="2000">
                <a:solidFill>
                  <a:srgbClr val="000099"/>
                </a:solidFill>
              </a:rPr>
              <a:t> dest. address:</a:t>
            </a:r>
          </a:p>
          <a:p>
            <a:pPr>
              <a:lnSpc>
                <a:spcPct val="85000"/>
              </a:lnSpc>
            </a:pPr>
            <a:r>
              <a:rPr lang="en-US" altLang="en-US" sz="2000">
                <a:solidFill>
                  <a:srgbClr val="000099"/>
                </a:solidFill>
              </a:rPr>
              <a:t> 138.76.29.7, 5001</a:t>
            </a:r>
          </a:p>
        </p:txBody>
      </p:sp>
      <p:sp>
        <p:nvSpPr>
          <p:cNvPr id="95" name="Text Box 136"/>
          <p:cNvSpPr txBox="1">
            <a:spLocks noChangeArrowheads="1"/>
          </p:cNvSpPr>
          <p:nvPr/>
        </p:nvSpPr>
        <p:spPr bwMode="auto">
          <a:xfrm>
            <a:off x="6345859" y="5336479"/>
            <a:ext cx="4071876" cy="13663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lnSpc>
                <a:spcPct val="85000"/>
              </a:lnSpc>
            </a:pPr>
            <a:r>
              <a:rPr lang="en-US" altLang="en-US" sz="2000" b="1" i="1" dirty="0">
                <a:solidFill>
                  <a:srgbClr val="CC0000"/>
                </a:solidFill>
              </a:rPr>
              <a:t>4:</a:t>
            </a:r>
            <a:r>
              <a:rPr lang="en-US" altLang="en-US" sz="2000" dirty="0">
                <a:solidFill>
                  <a:srgbClr val="FF0000"/>
                </a:solidFill>
              </a:rPr>
              <a:t> </a:t>
            </a:r>
            <a:r>
              <a:rPr lang="en-US" altLang="en-US" sz="2000" dirty="0">
                <a:solidFill>
                  <a:srgbClr val="000099"/>
                </a:solidFill>
              </a:rPr>
              <a:t>NAT router</a:t>
            </a:r>
          </a:p>
          <a:p>
            <a:pPr>
              <a:lnSpc>
                <a:spcPct val="85000"/>
              </a:lnSpc>
            </a:pPr>
            <a:r>
              <a:rPr lang="en-US" altLang="en-US" sz="2000" dirty="0">
                <a:solidFill>
                  <a:srgbClr val="000099"/>
                </a:solidFill>
              </a:rPr>
              <a:t>changes datagram</a:t>
            </a:r>
          </a:p>
          <a:p>
            <a:pPr>
              <a:lnSpc>
                <a:spcPct val="85000"/>
              </a:lnSpc>
            </a:pPr>
            <a:r>
              <a:rPr lang="en-US" altLang="en-US" sz="2000" dirty="0" err="1">
                <a:solidFill>
                  <a:srgbClr val="000099"/>
                </a:solidFill>
              </a:rPr>
              <a:t>dest</a:t>
            </a:r>
            <a:r>
              <a:rPr lang="en-US" altLang="en-US" sz="2000" dirty="0">
                <a:solidFill>
                  <a:srgbClr val="000099"/>
                </a:solidFill>
              </a:rPr>
              <a:t> </a:t>
            </a:r>
            <a:r>
              <a:rPr lang="en-US" altLang="en-US" sz="2000" dirty="0" err="1">
                <a:solidFill>
                  <a:srgbClr val="000099"/>
                </a:solidFill>
              </a:rPr>
              <a:t>addr</a:t>
            </a:r>
            <a:r>
              <a:rPr lang="en-US" altLang="en-US" sz="2000" dirty="0">
                <a:solidFill>
                  <a:srgbClr val="000099"/>
                </a:solidFill>
              </a:rPr>
              <a:t> from</a:t>
            </a:r>
          </a:p>
          <a:p>
            <a:pPr>
              <a:lnSpc>
                <a:spcPct val="85000"/>
              </a:lnSpc>
            </a:pPr>
            <a:r>
              <a:rPr lang="en-US" altLang="en-US" sz="2000" dirty="0">
                <a:solidFill>
                  <a:srgbClr val="000099"/>
                </a:solidFill>
              </a:rPr>
              <a:t>138.76.29.7, 5001 to 10.0.0.1, 3345 </a:t>
            </a:r>
          </a:p>
          <a:p>
            <a:endParaRPr lang="en-US" altLang="en-US" sz="2000" dirty="0">
              <a:solidFill>
                <a:srgbClr val="000099"/>
              </a:solidFill>
            </a:endParaRPr>
          </a:p>
        </p:txBody>
      </p:sp>
      <p:sp>
        <p:nvSpPr>
          <p:cNvPr id="96" name="Line 138"/>
          <p:cNvSpPr>
            <a:spLocks noChangeShapeType="1"/>
          </p:cNvSpPr>
          <p:nvPr/>
        </p:nvSpPr>
        <p:spPr bwMode="auto">
          <a:xfrm>
            <a:off x="2116676" y="4504361"/>
            <a:ext cx="3440385" cy="722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 sz="2000"/>
          </a:p>
        </p:txBody>
      </p:sp>
      <p:grpSp>
        <p:nvGrpSpPr>
          <p:cNvPr id="97" name="Group 143"/>
          <p:cNvGrpSpPr>
            <a:grpSpLocks/>
          </p:cNvGrpSpPr>
          <p:nvPr/>
        </p:nvGrpSpPr>
        <p:grpSpPr bwMode="auto">
          <a:xfrm>
            <a:off x="5542621" y="4302197"/>
            <a:ext cx="667861" cy="368226"/>
            <a:chOff x="4396" y="1245"/>
            <a:chExt cx="672" cy="248"/>
          </a:xfrm>
        </p:grpSpPr>
        <p:sp>
          <p:nvSpPr>
            <p:cNvPr id="98" name="Oval 407"/>
            <p:cNvSpPr>
              <a:spLocks noChangeArrowheads="1"/>
            </p:cNvSpPr>
            <p:nvPr/>
          </p:nvSpPr>
          <p:spPr bwMode="auto">
            <a:xfrm>
              <a:off x="4399" y="1355"/>
              <a:ext cx="666" cy="138"/>
            </a:xfrm>
            <a:prstGeom prst="ellipse">
              <a:avLst/>
            </a:prstGeom>
            <a:gradFill rotWithShape="1">
              <a:gsLst>
                <a:gs pos="0">
                  <a:srgbClr val="CCCCFF"/>
                </a:gs>
                <a:gs pos="100000">
                  <a:srgbClr val="FFFFFF"/>
                </a:gs>
              </a:gsLst>
              <a:lin ang="0" scaled="1"/>
            </a:gra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endParaRPr lang="en-US" altLang="en-US" sz="2800">
                <a:latin typeface="Times New Roman" charset="0"/>
              </a:endParaRPr>
            </a:p>
          </p:txBody>
        </p:sp>
        <p:sp>
          <p:nvSpPr>
            <p:cNvPr id="99" name="Rectangle 410"/>
            <p:cNvSpPr>
              <a:spLocks noChangeArrowheads="1"/>
            </p:cNvSpPr>
            <p:nvPr/>
          </p:nvSpPr>
          <p:spPr bwMode="auto">
            <a:xfrm>
              <a:off x="4399" y="1339"/>
              <a:ext cx="669" cy="86"/>
            </a:xfrm>
            <a:prstGeom prst="rect">
              <a:avLst/>
            </a:prstGeom>
            <a:gradFill rotWithShape="1">
              <a:gsLst>
                <a:gs pos="0">
                  <a:srgbClr val="CCCCFF"/>
                </a:gs>
                <a:gs pos="100000">
                  <a:srgbClr val="FFFFFF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/>
              <a:endParaRPr lang="en-US" altLang="en-US" sz="2800">
                <a:latin typeface="Times New Roman" charset="0"/>
              </a:endParaRPr>
            </a:p>
          </p:txBody>
        </p:sp>
        <p:sp>
          <p:nvSpPr>
            <p:cNvPr id="100" name="Oval 411"/>
            <p:cNvSpPr>
              <a:spLocks noChangeArrowheads="1"/>
            </p:cNvSpPr>
            <p:nvPr/>
          </p:nvSpPr>
          <p:spPr bwMode="auto">
            <a:xfrm>
              <a:off x="4396" y="1245"/>
              <a:ext cx="667" cy="162"/>
            </a:xfrm>
            <a:prstGeom prst="ellipse">
              <a:avLst/>
            </a:prstGeom>
            <a:gradFill rotWithShape="1">
              <a:gsLst>
                <a:gs pos="0">
                  <a:srgbClr val="CCCCFF"/>
                </a:gs>
                <a:gs pos="100000">
                  <a:srgbClr val="FFFFFF"/>
                </a:gs>
              </a:gsLst>
              <a:lin ang="0" scaled="1"/>
            </a:gra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endParaRPr lang="en-US" altLang="en-US" sz="2800">
                <a:latin typeface="Times New Roman" charset="0"/>
              </a:endParaRPr>
            </a:p>
          </p:txBody>
        </p:sp>
        <p:grpSp>
          <p:nvGrpSpPr>
            <p:cNvPr id="101" name="Group 147"/>
            <p:cNvGrpSpPr>
              <a:grpSpLocks/>
            </p:cNvGrpSpPr>
            <p:nvPr/>
          </p:nvGrpSpPr>
          <p:grpSpPr bwMode="auto">
            <a:xfrm>
              <a:off x="4530" y="1287"/>
              <a:ext cx="377" cy="75"/>
              <a:chOff x="2468" y="1332"/>
              <a:chExt cx="310" cy="60"/>
            </a:xfrm>
          </p:grpSpPr>
          <p:sp>
            <p:nvSpPr>
              <p:cNvPr id="104" name="Freeform 148"/>
              <p:cNvSpPr>
                <a:spLocks/>
              </p:cNvSpPr>
              <p:nvPr/>
            </p:nvSpPr>
            <p:spPr bwMode="auto">
              <a:xfrm>
                <a:off x="2468" y="1332"/>
                <a:ext cx="310" cy="60"/>
              </a:xfrm>
              <a:custGeom>
                <a:avLst/>
                <a:gdLst>
                  <a:gd name="T0" fmla="*/ 0 w 310"/>
                  <a:gd name="T1" fmla="*/ 60 h 60"/>
                  <a:gd name="T2" fmla="*/ 96 w 310"/>
                  <a:gd name="T3" fmla="*/ 60 h 60"/>
                  <a:gd name="T4" fmla="*/ 192 w 310"/>
                  <a:gd name="T5" fmla="*/ 0 h 60"/>
                  <a:gd name="T6" fmla="*/ 310 w 310"/>
                  <a:gd name="T7" fmla="*/ 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10"/>
                  <a:gd name="T13" fmla="*/ 0 h 60"/>
                  <a:gd name="T14" fmla="*/ 310 w 310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10" h="60">
                    <a:moveTo>
                      <a:pt x="0" y="60"/>
                    </a:moveTo>
                    <a:lnTo>
                      <a:pt x="96" y="60"/>
                    </a:lnTo>
                    <a:lnTo>
                      <a:pt x="192" y="0"/>
                    </a:lnTo>
                    <a:lnTo>
                      <a:pt x="310" y="0"/>
                    </a:lnTo>
                  </a:path>
                </a:pathLst>
              </a:cu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  <p:sp>
            <p:nvSpPr>
              <p:cNvPr id="105" name="Freeform 149"/>
              <p:cNvSpPr>
                <a:spLocks/>
              </p:cNvSpPr>
              <p:nvPr/>
            </p:nvSpPr>
            <p:spPr bwMode="auto">
              <a:xfrm>
                <a:off x="2482" y="1332"/>
                <a:ext cx="282" cy="60"/>
              </a:xfrm>
              <a:custGeom>
                <a:avLst/>
                <a:gdLst>
                  <a:gd name="T0" fmla="*/ 0 w 282"/>
                  <a:gd name="T1" fmla="*/ 0 h 60"/>
                  <a:gd name="T2" fmla="*/ 96 w 282"/>
                  <a:gd name="T3" fmla="*/ 0 h 60"/>
                  <a:gd name="T4" fmla="*/ 192 w 282"/>
                  <a:gd name="T5" fmla="*/ 60 h 60"/>
                  <a:gd name="T6" fmla="*/ 282 w 282"/>
                  <a:gd name="T7" fmla="*/ 60 h 6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82"/>
                  <a:gd name="T13" fmla="*/ 0 h 60"/>
                  <a:gd name="T14" fmla="*/ 282 w 282"/>
                  <a:gd name="T15" fmla="*/ 60 h 6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82" h="60">
                    <a:moveTo>
                      <a:pt x="0" y="0"/>
                    </a:moveTo>
                    <a:lnTo>
                      <a:pt x="96" y="0"/>
                    </a:lnTo>
                    <a:lnTo>
                      <a:pt x="192" y="60"/>
                    </a:lnTo>
                    <a:lnTo>
                      <a:pt x="282" y="60"/>
                    </a:lnTo>
                  </a:path>
                </a:pathLst>
              </a:custGeom>
              <a:noFill/>
              <a:ln w="19050" cmpd="sng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en-US" sz="2000"/>
              </a:p>
            </p:txBody>
          </p:sp>
        </p:grpSp>
        <p:sp>
          <p:nvSpPr>
            <p:cNvPr id="102" name="Line 150"/>
            <p:cNvSpPr>
              <a:spLocks noChangeShapeType="1"/>
            </p:cNvSpPr>
            <p:nvPr/>
          </p:nvSpPr>
          <p:spPr bwMode="auto">
            <a:xfrm>
              <a:off x="4400" y="1322"/>
              <a:ext cx="0" cy="108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2000"/>
            </a:p>
          </p:txBody>
        </p:sp>
        <p:sp>
          <p:nvSpPr>
            <p:cNvPr id="103" name="Line 151"/>
            <p:cNvSpPr>
              <a:spLocks noChangeShapeType="1"/>
            </p:cNvSpPr>
            <p:nvPr/>
          </p:nvSpPr>
          <p:spPr bwMode="auto">
            <a:xfrm>
              <a:off x="5063" y="1326"/>
              <a:ext cx="0" cy="107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 sz="2000"/>
            </a:p>
          </p:txBody>
        </p:sp>
      </p:grpSp>
      <p:grpSp>
        <p:nvGrpSpPr>
          <p:cNvPr id="106" name="Group 156"/>
          <p:cNvGrpSpPr>
            <a:grpSpLocks/>
          </p:cNvGrpSpPr>
          <p:nvPr/>
        </p:nvGrpSpPr>
        <p:grpSpPr bwMode="auto">
          <a:xfrm flipH="1">
            <a:off x="9515490" y="3410513"/>
            <a:ext cx="729232" cy="635370"/>
            <a:chOff x="-44" y="1473"/>
            <a:chExt cx="981" cy="1105"/>
          </a:xfrm>
        </p:grpSpPr>
        <p:pic>
          <p:nvPicPr>
            <p:cNvPr id="107" name="Picture 157" descr="desktop_computer_stylized_medium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-44" y="1473"/>
              <a:ext cx="981" cy="1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8" name="Freeform 158"/>
            <p:cNvSpPr>
              <a:spLocks/>
            </p:cNvSpPr>
            <p:nvPr/>
          </p:nvSpPr>
          <p:spPr bwMode="auto">
            <a:xfrm flipH="1">
              <a:off x="374" y="1579"/>
              <a:ext cx="477" cy="506"/>
            </a:xfrm>
            <a:custGeom>
              <a:avLst/>
              <a:gdLst>
                <a:gd name="T0" fmla="*/ 0 w 356"/>
                <a:gd name="T1" fmla="*/ 0 h 368"/>
                <a:gd name="T2" fmla="*/ 4176 w 356"/>
                <a:gd name="T3" fmla="*/ 248 h 368"/>
                <a:gd name="T4" fmla="*/ 4954 w 356"/>
                <a:gd name="T5" fmla="*/ 5173 h 368"/>
                <a:gd name="T6" fmla="*/ 1092 w 356"/>
                <a:gd name="T7" fmla="*/ 6469 h 368"/>
                <a:gd name="T8" fmla="*/ 0 w 356"/>
                <a:gd name="T9" fmla="*/ 0 h 3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6"/>
                <a:gd name="T16" fmla="*/ 0 h 368"/>
                <a:gd name="T17" fmla="*/ 356 w 356"/>
                <a:gd name="T18" fmla="*/ 368 h 3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6" h="368">
                  <a:moveTo>
                    <a:pt x="0" y="0"/>
                  </a:moveTo>
                  <a:lnTo>
                    <a:pt x="300" y="14"/>
                  </a:lnTo>
                  <a:lnTo>
                    <a:pt x="356" y="294"/>
                  </a:lnTo>
                  <a:lnTo>
                    <a:pt x="78" y="368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99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 wrap="none"/>
            <a:lstStyle/>
            <a:p>
              <a:endParaRPr lang="en-US" sz="2000"/>
            </a:p>
          </p:txBody>
        </p:sp>
      </p:grpSp>
      <p:grpSp>
        <p:nvGrpSpPr>
          <p:cNvPr id="109" name="Group 159"/>
          <p:cNvGrpSpPr>
            <a:grpSpLocks/>
          </p:cNvGrpSpPr>
          <p:nvPr/>
        </p:nvGrpSpPr>
        <p:grpSpPr bwMode="auto">
          <a:xfrm flipH="1">
            <a:off x="9528125" y="4255267"/>
            <a:ext cx="729232" cy="635370"/>
            <a:chOff x="-44" y="1473"/>
            <a:chExt cx="981" cy="1105"/>
          </a:xfrm>
        </p:grpSpPr>
        <p:pic>
          <p:nvPicPr>
            <p:cNvPr id="110" name="Picture 160" descr="desktop_computer_stylized_medium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-44" y="1473"/>
              <a:ext cx="981" cy="1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1" name="Freeform 161"/>
            <p:cNvSpPr>
              <a:spLocks/>
            </p:cNvSpPr>
            <p:nvPr/>
          </p:nvSpPr>
          <p:spPr bwMode="auto">
            <a:xfrm flipH="1">
              <a:off x="374" y="1579"/>
              <a:ext cx="477" cy="506"/>
            </a:xfrm>
            <a:custGeom>
              <a:avLst/>
              <a:gdLst>
                <a:gd name="T0" fmla="*/ 0 w 356"/>
                <a:gd name="T1" fmla="*/ 0 h 368"/>
                <a:gd name="T2" fmla="*/ 4176 w 356"/>
                <a:gd name="T3" fmla="*/ 248 h 368"/>
                <a:gd name="T4" fmla="*/ 4954 w 356"/>
                <a:gd name="T5" fmla="*/ 5173 h 368"/>
                <a:gd name="T6" fmla="*/ 1092 w 356"/>
                <a:gd name="T7" fmla="*/ 6469 h 368"/>
                <a:gd name="T8" fmla="*/ 0 w 356"/>
                <a:gd name="T9" fmla="*/ 0 h 3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6"/>
                <a:gd name="T16" fmla="*/ 0 h 368"/>
                <a:gd name="T17" fmla="*/ 356 w 356"/>
                <a:gd name="T18" fmla="*/ 368 h 3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6" h="368">
                  <a:moveTo>
                    <a:pt x="0" y="0"/>
                  </a:moveTo>
                  <a:lnTo>
                    <a:pt x="300" y="14"/>
                  </a:lnTo>
                  <a:lnTo>
                    <a:pt x="356" y="294"/>
                  </a:lnTo>
                  <a:lnTo>
                    <a:pt x="78" y="368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99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 wrap="none"/>
            <a:lstStyle/>
            <a:p>
              <a:endParaRPr lang="en-US" sz="2000"/>
            </a:p>
          </p:txBody>
        </p:sp>
      </p:grpSp>
      <p:grpSp>
        <p:nvGrpSpPr>
          <p:cNvPr id="112" name="Group 162"/>
          <p:cNvGrpSpPr>
            <a:grpSpLocks/>
          </p:cNvGrpSpPr>
          <p:nvPr/>
        </p:nvGrpSpPr>
        <p:grpSpPr bwMode="auto">
          <a:xfrm flipH="1">
            <a:off x="9537151" y="5112656"/>
            <a:ext cx="729232" cy="635370"/>
            <a:chOff x="-44" y="1473"/>
            <a:chExt cx="981" cy="1105"/>
          </a:xfrm>
        </p:grpSpPr>
        <p:pic>
          <p:nvPicPr>
            <p:cNvPr id="113" name="Picture 163" descr="desktop_computer_stylized_medium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-44" y="1473"/>
              <a:ext cx="981" cy="11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4" name="Freeform 164"/>
            <p:cNvSpPr>
              <a:spLocks/>
            </p:cNvSpPr>
            <p:nvPr/>
          </p:nvSpPr>
          <p:spPr bwMode="auto">
            <a:xfrm flipH="1">
              <a:off x="374" y="1579"/>
              <a:ext cx="477" cy="506"/>
            </a:xfrm>
            <a:custGeom>
              <a:avLst/>
              <a:gdLst>
                <a:gd name="T0" fmla="*/ 0 w 356"/>
                <a:gd name="T1" fmla="*/ 0 h 368"/>
                <a:gd name="T2" fmla="*/ 4176 w 356"/>
                <a:gd name="T3" fmla="*/ 248 h 368"/>
                <a:gd name="T4" fmla="*/ 4954 w 356"/>
                <a:gd name="T5" fmla="*/ 5173 h 368"/>
                <a:gd name="T6" fmla="*/ 1092 w 356"/>
                <a:gd name="T7" fmla="*/ 6469 h 368"/>
                <a:gd name="T8" fmla="*/ 0 w 356"/>
                <a:gd name="T9" fmla="*/ 0 h 36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56"/>
                <a:gd name="T16" fmla="*/ 0 h 368"/>
                <a:gd name="T17" fmla="*/ 356 w 356"/>
                <a:gd name="T18" fmla="*/ 368 h 36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56" h="368">
                  <a:moveTo>
                    <a:pt x="0" y="0"/>
                  </a:moveTo>
                  <a:lnTo>
                    <a:pt x="300" y="14"/>
                  </a:lnTo>
                  <a:lnTo>
                    <a:pt x="356" y="294"/>
                  </a:lnTo>
                  <a:lnTo>
                    <a:pt x="78" y="368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0099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>
                  <a:solidFill>
                    <a:srgbClr val="000000"/>
                  </a:solidFill>
                  <a:prstDash val="solid"/>
                  <a:round/>
                  <a:headEnd/>
                  <a:tailEnd/>
                </a14:hiddenLine>
              </a:ext>
            </a:extLst>
          </p:spPr>
          <p:txBody>
            <a:bodyPr wrap="none"/>
            <a:lstStyle/>
            <a:p>
              <a:endParaRPr lang="en-US" sz="2000"/>
            </a:p>
          </p:txBody>
        </p:sp>
      </p:grpSp>
      <p:sp>
        <p:nvSpPr>
          <p:cNvPr id="115" name="Line 32"/>
          <p:cNvSpPr>
            <a:spLocks noChangeShapeType="1"/>
          </p:cNvSpPr>
          <p:nvPr/>
        </p:nvSpPr>
        <p:spPr bwMode="auto">
          <a:xfrm>
            <a:off x="9353038" y="4464650"/>
            <a:ext cx="249094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en-US" sz="200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B23BCA2-40DC-6A44-B9A0-822C12E22DD4}"/>
              </a:ext>
            </a:extLst>
          </p:cNvPr>
          <p:cNvSpPr txBox="1"/>
          <p:nvPr/>
        </p:nvSpPr>
        <p:spPr>
          <a:xfrm>
            <a:off x="4030991" y="457183"/>
            <a:ext cx="79936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2a: </a:t>
            </a:r>
            <a:r>
              <a:rPr lang="en-US" dirty="0">
                <a:solidFill>
                  <a:srgbClr val="01009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 router randomly chooses the unused public port 5001 for the connection, and stores the translation.</a:t>
            </a:r>
          </a:p>
        </p:txBody>
      </p:sp>
    </p:spTree>
    <p:extLst>
      <p:ext uri="{BB962C8B-B14F-4D97-AF65-F5344CB8AC3E}">
        <p14:creationId xmlns:p14="http://schemas.microsoft.com/office/powerpoint/2010/main" val="2131637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  <p:bldP spid="94" grpId="0"/>
      <p:bldP spid="95" grpId="0"/>
      <p:bldP spid="2" grpId="0"/>
    </p:bldLst>
  </p:timing>
</p:sld>
</file>

<file path=ppt/theme/theme1.xml><?xml version="1.0" encoding="utf-8"?>
<a:theme xmlns:a="http://schemas.openxmlformats.org/drawingml/2006/main" name="Theme1">
  <a:themeElements>
    <a:clrScheme name="Custom 2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CAB00"/>
      </a:accent1>
      <a:accent2>
        <a:srgbClr val="ED4B11"/>
      </a:accent2>
      <a:accent3>
        <a:srgbClr val="A5A5A5"/>
      </a:accent3>
      <a:accent4>
        <a:srgbClr val="FFC000"/>
      </a:accent4>
      <a:accent5>
        <a:srgbClr val="5B9BD5"/>
      </a:accent5>
      <a:accent6>
        <a:srgbClr val="932092"/>
      </a:accent6>
      <a:hlink>
        <a:srgbClr val="0563C1"/>
      </a:hlink>
      <a:folHlink>
        <a:srgbClr val="954F72"/>
      </a:folHlink>
    </a:clrScheme>
    <a:fontScheme name="Garamond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350B7070-F291-BD48-BD16-063ABE220FC2}" vid="{A4957333-41A6-3442-98BC-DB1C2ACD676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6574</TotalTime>
  <Words>3018</Words>
  <Application>Microsoft Macintosh PowerPoint</Application>
  <PresentationFormat>Widescreen</PresentationFormat>
  <Paragraphs>485</Paragraphs>
  <Slides>31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Arial</vt:lpstr>
      <vt:lpstr>Calibri</vt:lpstr>
      <vt:lpstr>Courier New</vt:lpstr>
      <vt:lpstr>Garamond</vt:lpstr>
      <vt:lpstr>Times New Roman</vt:lpstr>
      <vt:lpstr>Wingdings</vt:lpstr>
      <vt:lpstr>Theme1</vt:lpstr>
      <vt:lpstr>CS-340 Introduction to Computer Networking  Lecture 9: NAT and IPv6</vt:lpstr>
      <vt:lpstr>Last Lecture: IPv4 Addressing</vt:lpstr>
      <vt:lpstr>Network Address Translation (NAT)</vt:lpstr>
      <vt:lpstr>PowerPoint Presentation</vt:lpstr>
      <vt:lpstr>Public/Private address translation:</vt:lpstr>
      <vt:lpstr>Private versus public IP addresses</vt:lpstr>
      <vt:lpstr>NAT high-level view</vt:lpstr>
      <vt:lpstr>NAT implementation</vt:lpstr>
      <vt:lpstr>NAT example</vt:lpstr>
      <vt:lpstr>NAT difficulties</vt:lpstr>
      <vt:lpstr>Peer-to-peer communication behind a NAT</vt:lpstr>
      <vt:lpstr>Peer-to-peer NAT solution:</vt:lpstr>
      <vt:lpstr>Other benefits to NAT (besides sharing scarce addresses)</vt:lpstr>
      <vt:lpstr>NAT Load Balancer (for scaling and fault tolerance)</vt:lpstr>
      <vt:lpstr>Multiple kinds of load balancers</vt:lpstr>
      <vt:lpstr>Middleboxes</vt:lpstr>
      <vt:lpstr>Intermission </vt:lpstr>
      <vt:lpstr>IPv6</vt:lpstr>
      <vt:lpstr>Adoption of IPv6: https://www.google.com/intl/en/ipv6/statistics.html</vt:lpstr>
      <vt:lpstr>IPv6 address notation rules</vt:lpstr>
      <vt:lpstr>IPv4 datagram</vt:lpstr>
      <vt:lpstr>IPv6 datagram format</vt:lpstr>
      <vt:lpstr>Other improvements in IPv6</vt:lpstr>
      <vt:lpstr>IPv4 and IPv6 interoperability</vt:lpstr>
      <vt:lpstr>Tunneling illustration</vt:lpstr>
      <vt:lpstr>Tunneling example</vt:lpstr>
      <vt:lpstr>How do IPv6 hosts talk to IPv4 hosts?</vt:lpstr>
      <vt:lpstr>RFC 6555: Happy Eyeballs Dual Stack</vt:lpstr>
      <vt:lpstr>IPv6/IPv4 interoperability summary</vt:lpstr>
      <vt:lpstr>How to find an IPv6 tunnel endpoint?</vt:lpstr>
      <vt:lpstr>Recap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EECS 317 Data Management and Information Processing</dc:title>
  <dc:creator>Stephen Tarzia</dc:creator>
  <cp:lastModifiedBy>Stephen Tarzia</cp:lastModifiedBy>
  <cp:revision>242</cp:revision>
  <cp:lastPrinted>2020-02-04T18:23:39Z</cp:lastPrinted>
  <dcterms:created xsi:type="dcterms:W3CDTF">2017-09-19T21:33:23Z</dcterms:created>
  <dcterms:modified xsi:type="dcterms:W3CDTF">2020-10-09T23:16:24Z</dcterms:modified>
</cp:coreProperties>
</file>